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1" r:id="rId4"/>
    <p:sldId id="262" r:id="rId5"/>
    <p:sldId id="265" r:id="rId6"/>
    <p:sldId id="266" r:id="rId7"/>
    <p:sldId id="270" r:id="rId8"/>
    <p:sldId id="271" r:id="rId9"/>
    <p:sldId id="274" r:id="rId10"/>
    <p:sldId id="276" r:id="rId11"/>
    <p:sldId id="269" r:id="rId12"/>
    <p:sldId id="275"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4066E-B383-48F8-AF5F-3F168E23D37B}"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351DE-273C-4078-B465-A239075BB6FB}" type="slidenum">
              <a:rPr lang="en-US" smtClean="0"/>
              <a:t>‹#›</a:t>
            </a:fld>
            <a:endParaRPr lang="en-US"/>
          </a:p>
        </p:txBody>
      </p:sp>
    </p:spTree>
    <p:extLst>
      <p:ext uri="{BB962C8B-B14F-4D97-AF65-F5344CB8AC3E}">
        <p14:creationId xmlns:p14="http://schemas.microsoft.com/office/powerpoint/2010/main" val="364605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93;p8:notes">
            <a:extLst>
              <a:ext uri="{FF2B5EF4-FFF2-40B4-BE49-F238E27FC236}">
                <a16:creationId xmlns:a16="http://schemas.microsoft.com/office/drawing/2014/main" id="{673CD166-E92C-4C01-ABDB-B646DF343CC4}"/>
              </a:ext>
            </a:extLst>
          </p:cNvPr>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0243" name="Google Shape;294;p8:notes">
            <a:extLst>
              <a:ext uri="{FF2B5EF4-FFF2-40B4-BE49-F238E27FC236}">
                <a16:creationId xmlns:a16="http://schemas.microsoft.com/office/drawing/2014/main" id="{C8ECCCB1-2B5C-4D20-924B-4ED9A19F9927}"/>
              </a:ext>
            </a:extLst>
          </p:cNvPr>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4685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D4DC4-AD8C-476C-A721-BE93A68CC4F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11517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D4DC4-AD8C-476C-A721-BE93A68CC4F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362803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D4DC4-AD8C-476C-A721-BE93A68CC4F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3488850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95181"/>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73368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D4DC4-AD8C-476C-A721-BE93A68CC4F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409881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1D4DC4-AD8C-476C-A721-BE93A68CC4F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218780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D4DC4-AD8C-476C-A721-BE93A68CC4F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151311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D4DC4-AD8C-476C-A721-BE93A68CC4F5}"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364788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D4DC4-AD8C-476C-A721-BE93A68CC4F5}"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317414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D4DC4-AD8C-476C-A721-BE93A68CC4F5}"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256758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D4DC4-AD8C-476C-A721-BE93A68CC4F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21114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D4DC4-AD8C-476C-A721-BE93A68CC4F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6ADD-A9F9-40FA-BFE4-60B1AE269BA9}" type="slidenum">
              <a:rPr lang="en-US" smtClean="0"/>
              <a:t>‹#›</a:t>
            </a:fld>
            <a:endParaRPr lang="en-US"/>
          </a:p>
        </p:txBody>
      </p:sp>
    </p:spTree>
    <p:extLst>
      <p:ext uri="{BB962C8B-B14F-4D97-AF65-F5344CB8AC3E}">
        <p14:creationId xmlns:p14="http://schemas.microsoft.com/office/powerpoint/2010/main" val="107555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D4DC4-AD8C-476C-A721-BE93A68CC4F5}" type="datetimeFigureOut">
              <a:rPr lang="en-US" smtClean="0"/>
              <a:t>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6ADD-A9F9-40FA-BFE4-60B1AE269BA9}" type="slidenum">
              <a:rPr lang="en-US" smtClean="0"/>
              <a:t>‹#›</a:t>
            </a:fld>
            <a:endParaRPr lang="en-US"/>
          </a:p>
        </p:txBody>
      </p:sp>
    </p:spTree>
    <p:extLst>
      <p:ext uri="{BB962C8B-B14F-4D97-AF65-F5344CB8AC3E}">
        <p14:creationId xmlns:p14="http://schemas.microsoft.com/office/powerpoint/2010/main" val="201635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nh 4">
            <a:extLst>
              <a:ext uri="{FF2B5EF4-FFF2-40B4-BE49-F238E27FC236}">
                <a16:creationId xmlns:a16="http://schemas.microsoft.com/office/drawing/2014/main" id="{19A8CA68-4D26-49BA-BDEE-76FFE29496D3}"/>
              </a:ext>
            </a:extLst>
          </p:cNvPr>
          <p:cNvPicPr>
            <a:picLocks noChangeAspect="1"/>
          </p:cNvPicPr>
          <p:nvPr/>
        </p:nvPicPr>
        <p:blipFill>
          <a:blip r:embed="rId2">
            <a:extLst>
              <a:ext uri="{28A0092B-C50C-407E-A947-70E740481C1C}">
                <a14:useLocalDpi xmlns:a14="http://schemas.microsoft.com/office/drawing/2010/main" val="0"/>
              </a:ext>
            </a:extLst>
          </a:blip>
          <a:srcRect l="7040" t="4378" r="7140" b="5405"/>
          <a:stretch>
            <a:fillRect/>
          </a:stretch>
        </p:blipFill>
        <p:spPr bwMode="auto">
          <a:xfrm>
            <a:off x="0" y="0"/>
            <a:ext cx="12192000" cy="68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Hộp_Văn_Bản 5">
            <a:extLst>
              <a:ext uri="{FF2B5EF4-FFF2-40B4-BE49-F238E27FC236}">
                <a16:creationId xmlns:a16="http://schemas.microsoft.com/office/drawing/2014/main" id="{D9A41749-C183-4B1A-9D1B-6D8523534295}"/>
              </a:ext>
            </a:extLst>
          </p:cNvPr>
          <p:cNvSpPr txBox="1">
            <a:spLocks noChangeArrowheads="1"/>
          </p:cNvSpPr>
          <p:nvPr/>
        </p:nvSpPr>
        <p:spPr bwMode="auto">
          <a:xfrm>
            <a:off x="203200" y="140365"/>
            <a:ext cx="11785600" cy="77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000" b="1" dirty="0" err="1" smtClean="0">
                <a:solidFill>
                  <a:schemeClr val="bg1"/>
                </a:solidFill>
                <a:latin typeface="Times New Roman" panose="02020603050405020304" pitchFamily="18" charset="0"/>
                <a:cs typeface="Times New Roman" panose="02020603050405020304" pitchFamily="18" charset="0"/>
              </a:rPr>
              <a:t>Thứ</a:t>
            </a:r>
            <a:r>
              <a:rPr lang="en-US" altLang="vi-VN" sz="4000" b="1" dirty="0" smtClean="0">
                <a:solidFill>
                  <a:schemeClr val="bg1"/>
                </a:solidFill>
                <a:latin typeface="Times New Roman" panose="02020603050405020304" pitchFamily="18" charset="0"/>
                <a:cs typeface="Times New Roman" panose="02020603050405020304" pitchFamily="18" charset="0"/>
              </a:rPr>
              <a:t> </a:t>
            </a:r>
            <a:r>
              <a:rPr lang="en-US" altLang="vi-VN" sz="4000" b="1" smtClean="0">
                <a:solidFill>
                  <a:schemeClr val="bg1"/>
                </a:solidFill>
                <a:latin typeface="Times New Roman" panose="02020603050405020304" pitchFamily="18" charset="0"/>
                <a:cs typeface="Times New Roman" panose="02020603050405020304" pitchFamily="18" charset="0"/>
              </a:rPr>
              <a:t>hai </a:t>
            </a:r>
            <a:r>
              <a:rPr lang="en-US" altLang="vi-VN" sz="4000" b="1" dirty="0" err="1">
                <a:solidFill>
                  <a:schemeClr val="bg1"/>
                </a:solidFill>
                <a:latin typeface="Times New Roman" panose="02020603050405020304" pitchFamily="18" charset="0"/>
                <a:cs typeface="Times New Roman" panose="02020603050405020304" pitchFamily="18" charset="0"/>
              </a:rPr>
              <a:t>ngày</a:t>
            </a:r>
            <a:r>
              <a:rPr lang="en-US" altLang="vi-VN" sz="4000" b="1" dirty="0">
                <a:solidFill>
                  <a:schemeClr val="bg1"/>
                </a:solidFill>
                <a:latin typeface="Times New Roman" panose="02020603050405020304" pitchFamily="18" charset="0"/>
                <a:cs typeface="Times New Roman" panose="02020603050405020304" pitchFamily="18" charset="0"/>
              </a:rPr>
              <a:t> </a:t>
            </a:r>
            <a:r>
              <a:rPr lang="en-US" altLang="vi-VN" sz="4000" b="1" dirty="0" smtClean="0">
                <a:solidFill>
                  <a:schemeClr val="bg1"/>
                </a:solidFill>
                <a:latin typeface="Times New Roman" panose="02020603050405020304" pitchFamily="18" charset="0"/>
                <a:cs typeface="Times New Roman" panose="02020603050405020304" pitchFamily="18" charset="0"/>
              </a:rPr>
              <a:t>29</a:t>
            </a:r>
            <a:r>
              <a:rPr lang="en-US" altLang="vi-VN" sz="4000" b="1" dirty="0" smtClean="0">
                <a:solidFill>
                  <a:schemeClr val="bg1"/>
                </a:solidFill>
                <a:latin typeface="Times New Roman" panose="02020603050405020304" pitchFamily="18" charset="0"/>
                <a:cs typeface="Times New Roman" panose="02020603050405020304" pitchFamily="18" charset="0"/>
              </a:rPr>
              <a:t> </a:t>
            </a:r>
            <a:r>
              <a:rPr lang="en-US" altLang="vi-VN" sz="4000" b="1" dirty="0" err="1" smtClean="0">
                <a:solidFill>
                  <a:schemeClr val="bg1"/>
                </a:solidFill>
                <a:latin typeface="Times New Roman" panose="02020603050405020304" pitchFamily="18" charset="0"/>
                <a:cs typeface="Times New Roman" panose="02020603050405020304" pitchFamily="18" charset="0"/>
              </a:rPr>
              <a:t>tháng</a:t>
            </a:r>
            <a:r>
              <a:rPr lang="en-US" altLang="vi-VN" sz="4000" b="1" dirty="0" smtClean="0">
                <a:solidFill>
                  <a:schemeClr val="bg1"/>
                </a:solidFill>
                <a:latin typeface="Times New Roman" panose="02020603050405020304" pitchFamily="18" charset="0"/>
                <a:cs typeface="Times New Roman" panose="02020603050405020304" pitchFamily="18" charset="0"/>
              </a:rPr>
              <a:t> </a:t>
            </a:r>
            <a:r>
              <a:rPr lang="en-US" altLang="vi-VN" sz="4000" b="1" dirty="0">
                <a:solidFill>
                  <a:schemeClr val="bg1"/>
                </a:solidFill>
                <a:latin typeface="Times New Roman" panose="02020603050405020304" pitchFamily="18" charset="0"/>
                <a:cs typeface="Times New Roman" panose="02020603050405020304" pitchFamily="18" charset="0"/>
              </a:rPr>
              <a:t>11 </a:t>
            </a:r>
            <a:r>
              <a:rPr lang="en-US" altLang="vi-VN" sz="4000" b="1" dirty="0" err="1">
                <a:solidFill>
                  <a:schemeClr val="bg1"/>
                </a:solidFill>
                <a:latin typeface="Times New Roman" panose="02020603050405020304" pitchFamily="18" charset="0"/>
                <a:cs typeface="Times New Roman" panose="02020603050405020304" pitchFamily="18" charset="0"/>
              </a:rPr>
              <a:t>năm</a:t>
            </a:r>
            <a:r>
              <a:rPr lang="en-US" altLang="vi-VN" sz="4000" b="1" dirty="0">
                <a:solidFill>
                  <a:schemeClr val="bg1"/>
                </a:solidFill>
                <a:latin typeface="Times New Roman" panose="02020603050405020304" pitchFamily="18" charset="0"/>
                <a:cs typeface="Times New Roman" panose="02020603050405020304" pitchFamily="18" charset="0"/>
              </a:rPr>
              <a:t> 2021</a:t>
            </a:r>
            <a:endParaRPr lang="vi-VN" altLang="vi-VN" sz="4000" b="1" dirty="0">
              <a:solidFill>
                <a:schemeClr val="bg1"/>
              </a:solidFill>
              <a:latin typeface="Times New Roman" panose="02020603050405020304" pitchFamily="18" charset="0"/>
              <a:cs typeface="Times New Roman" panose="02020603050405020304" pitchFamily="18" charset="0"/>
            </a:endParaRPr>
          </a:p>
        </p:txBody>
      </p:sp>
      <p:sp>
        <p:nvSpPr>
          <p:cNvPr id="8196" name="Hộp_Văn_Bản 6">
            <a:extLst>
              <a:ext uri="{FF2B5EF4-FFF2-40B4-BE49-F238E27FC236}">
                <a16:creationId xmlns:a16="http://schemas.microsoft.com/office/drawing/2014/main" id="{5EED65D9-8C63-4EB5-8AB7-8D358504E5CF}"/>
              </a:ext>
            </a:extLst>
          </p:cNvPr>
          <p:cNvSpPr txBox="1">
            <a:spLocks noChangeArrowheads="1"/>
          </p:cNvSpPr>
          <p:nvPr/>
        </p:nvSpPr>
        <p:spPr bwMode="auto">
          <a:xfrm>
            <a:off x="203200" y="939800"/>
            <a:ext cx="11785600" cy="71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dirty="0" err="1">
                <a:solidFill>
                  <a:schemeClr val="bg1"/>
                </a:solidFill>
                <a:latin typeface="Times New Roman" panose="02020603050405020304" pitchFamily="18" charset="0"/>
                <a:cs typeface="Times New Roman" panose="02020603050405020304" pitchFamily="18" charset="0"/>
              </a:rPr>
              <a:t>Tiếng</a:t>
            </a:r>
            <a:r>
              <a:rPr lang="en-US" altLang="vi-VN" sz="3600" b="1" dirty="0">
                <a:solidFill>
                  <a:schemeClr val="bg1"/>
                </a:solidFill>
                <a:latin typeface="Times New Roman" panose="02020603050405020304" pitchFamily="18" charset="0"/>
                <a:cs typeface="Times New Roman" panose="02020603050405020304" pitchFamily="18" charset="0"/>
              </a:rPr>
              <a:t> </a:t>
            </a:r>
            <a:r>
              <a:rPr lang="en-US" altLang="vi-VN" sz="3600" b="1" dirty="0" err="1">
                <a:solidFill>
                  <a:schemeClr val="bg1"/>
                </a:solidFill>
                <a:latin typeface="Times New Roman" panose="02020603050405020304" pitchFamily="18" charset="0"/>
                <a:cs typeface="Times New Roman" panose="02020603050405020304" pitchFamily="18" charset="0"/>
              </a:rPr>
              <a:t>Việt</a:t>
            </a:r>
            <a:endParaRPr lang="vi-VN" altLang="vi-VN" sz="3600" b="1" dirty="0">
              <a:solidFill>
                <a:schemeClr val="bg1"/>
              </a:solidFill>
              <a:latin typeface="Times New Roman" panose="02020603050405020304" pitchFamily="18" charset="0"/>
              <a:cs typeface="Times New Roman" panose="02020603050405020304" pitchFamily="18" charset="0"/>
            </a:endParaRPr>
          </a:p>
        </p:txBody>
      </p:sp>
      <p:sp>
        <p:nvSpPr>
          <p:cNvPr id="8197" name="Hộp_Văn_Bản 7">
            <a:extLst>
              <a:ext uri="{FF2B5EF4-FFF2-40B4-BE49-F238E27FC236}">
                <a16:creationId xmlns:a16="http://schemas.microsoft.com/office/drawing/2014/main" id="{520AA1F5-C9D6-4581-8254-52B774C3A3B4}"/>
              </a:ext>
            </a:extLst>
          </p:cNvPr>
          <p:cNvSpPr txBox="1">
            <a:spLocks noChangeArrowheads="1"/>
          </p:cNvSpPr>
          <p:nvPr/>
        </p:nvSpPr>
        <p:spPr bwMode="auto">
          <a:xfrm>
            <a:off x="194733" y="1896534"/>
            <a:ext cx="11785600" cy="82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267" b="1" dirty="0" err="1">
                <a:solidFill>
                  <a:srgbClr val="FFFF00"/>
                </a:solidFill>
                <a:latin typeface="HP001 4 hàng" panose="020B0603050302020204" pitchFamily="34" charset="0"/>
              </a:rPr>
              <a:t>Bài</a:t>
            </a:r>
            <a:r>
              <a:rPr lang="en-US" altLang="vi-VN" sz="4267" b="1" dirty="0">
                <a:solidFill>
                  <a:srgbClr val="FFFF00"/>
                </a:solidFill>
                <a:latin typeface="HP001 4 hàng" panose="020B0603050302020204" pitchFamily="34" charset="0"/>
              </a:rPr>
              <a:t> </a:t>
            </a:r>
            <a:r>
              <a:rPr lang="en-US" altLang="vi-VN" sz="4267" b="1" dirty="0" smtClean="0">
                <a:solidFill>
                  <a:srgbClr val="FFFF00"/>
                </a:solidFill>
                <a:latin typeface="HP001 4 hàng" panose="020B0603050302020204" pitchFamily="34" charset="0"/>
              </a:rPr>
              <a:t>11A</a:t>
            </a:r>
            <a:r>
              <a:rPr lang="en-US" altLang="vi-VN" sz="4267" b="1" dirty="0">
                <a:solidFill>
                  <a:srgbClr val="FFFF00"/>
                </a:solidFill>
                <a:latin typeface="HP001 4 hàng" panose="020B0603050302020204" pitchFamily="34" charset="0"/>
              </a:rPr>
              <a:t>: </a:t>
            </a:r>
            <a:r>
              <a:rPr lang="en-US" altLang="vi-VN" sz="4267" b="1" dirty="0" err="1" smtClean="0">
                <a:solidFill>
                  <a:srgbClr val="FFFF00"/>
                </a:solidFill>
                <a:latin typeface="HP001 4 hàng" panose="020B0603050302020204" pitchFamily="34" charset="0"/>
              </a:rPr>
              <a:t>Có</a:t>
            </a:r>
            <a:r>
              <a:rPr lang="en-US" altLang="vi-VN" sz="4267" b="1" dirty="0" smtClean="0">
                <a:solidFill>
                  <a:srgbClr val="FFFF00"/>
                </a:solidFill>
                <a:latin typeface="HP001 4 hàng" panose="020B0603050302020204" pitchFamily="34" charset="0"/>
              </a:rPr>
              <a:t> </a:t>
            </a:r>
            <a:r>
              <a:rPr lang="en-US" altLang="vi-VN" sz="4267" b="1" dirty="0" err="1" smtClean="0">
                <a:solidFill>
                  <a:srgbClr val="FFFF00"/>
                </a:solidFill>
                <a:latin typeface="HP001 4 hàng" panose="020B0603050302020204" pitchFamily="34" charset="0"/>
              </a:rPr>
              <a:t>chí</a:t>
            </a:r>
            <a:r>
              <a:rPr lang="en-US" altLang="vi-VN" sz="4267" b="1" dirty="0" smtClean="0">
                <a:solidFill>
                  <a:srgbClr val="FFFF00"/>
                </a:solidFill>
                <a:latin typeface="HP001 4 hàng" panose="020B0603050302020204" pitchFamily="34" charset="0"/>
              </a:rPr>
              <a:t> </a:t>
            </a:r>
            <a:r>
              <a:rPr lang="en-US" altLang="vi-VN" sz="4267" b="1" dirty="0" err="1" smtClean="0">
                <a:solidFill>
                  <a:srgbClr val="FFFF00"/>
                </a:solidFill>
                <a:latin typeface="HP001 4 hàng" panose="020B0603050302020204" pitchFamily="34" charset="0"/>
              </a:rPr>
              <a:t>thì</a:t>
            </a:r>
            <a:r>
              <a:rPr lang="en-US" altLang="vi-VN" sz="4267" b="1" dirty="0" smtClean="0">
                <a:solidFill>
                  <a:srgbClr val="FFFF00"/>
                </a:solidFill>
                <a:latin typeface="HP001 4 hàng" panose="020B0603050302020204" pitchFamily="34" charset="0"/>
              </a:rPr>
              <a:t> </a:t>
            </a:r>
            <a:r>
              <a:rPr lang="en-US" altLang="vi-VN" sz="4267" b="1" dirty="0" err="1" smtClean="0">
                <a:solidFill>
                  <a:srgbClr val="FFFF00"/>
                </a:solidFill>
                <a:latin typeface="HP001 4 hàng" panose="020B0603050302020204" pitchFamily="34" charset="0"/>
              </a:rPr>
              <a:t>nên</a:t>
            </a:r>
            <a:r>
              <a:rPr lang="en-US" altLang="vi-VN" sz="4267" b="1" dirty="0" smtClean="0">
                <a:solidFill>
                  <a:srgbClr val="FFFF00"/>
                </a:solidFill>
                <a:latin typeface="HP001 4 hàng" panose="020B0603050302020204" pitchFamily="34" charset="0"/>
              </a:rPr>
              <a:t> - </a:t>
            </a:r>
            <a:r>
              <a:rPr lang="en-US" altLang="vi-VN" sz="4267" b="1" dirty="0" err="1">
                <a:solidFill>
                  <a:srgbClr val="FFFF00"/>
                </a:solidFill>
                <a:latin typeface="HP001 4 hàng" panose="020B0603050302020204" pitchFamily="34" charset="0"/>
              </a:rPr>
              <a:t>tiết</a:t>
            </a:r>
            <a:r>
              <a:rPr lang="en-US" altLang="vi-VN" sz="4267" b="1" dirty="0">
                <a:solidFill>
                  <a:srgbClr val="FFFF00"/>
                </a:solidFill>
                <a:latin typeface="HP001 4 hàng" panose="020B0603050302020204" pitchFamily="34" charset="0"/>
              </a:rPr>
              <a:t> 1</a:t>
            </a:r>
            <a:endParaRPr lang="vi-VN" altLang="vi-VN" sz="4267"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700892120"/>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nguyen%20hie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165" y="2363337"/>
            <a:ext cx="306228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t_28den-t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9" y="2227313"/>
            <a:ext cx="548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470264" y="5367888"/>
            <a:ext cx="3762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rgbClr val="0000FF"/>
                </a:solidFill>
                <a:latin typeface="Times New Roman" panose="02020603050405020304" pitchFamily="18" charset="0"/>
                <a:cs typeface="Times New Roman" panose="02020603050405020304" pitchFamily="18" charset="0"/>
              </a:rPr>
              <a:t>Trạng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Nguyễn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Hiền</a:t>
            </a:r>
            <a:r>
              <a:rPr lang="en-US" altLang="en-US" sz="2800" b="1" dirty="0">
                <a:solidFill>
                  <a:srgbClr val="0000FF"/>
                </a:solidFill>
                <a:latin typeface="Times New Roman" panose="02020603050405020304" pitchFamily="18" charset="0"/>
                <a:cs typeface="Times New Roman" panose="02020603050405020304" pitchFamily="18" charset="0"/>
              </a:rPr>
              <a:t> (1234 – 1255)</a:t>
            </a:r>
          </a:p>
        </p:txBody>
      </p:sp>
      <p:sp>
        <p:nvSpPr>
          <p:cNvPr id="10245" name="Text Box 7"/>
          <p:cNvSpPr txBox="1">
            <a:spLocks noChangeArrowheads="1"/>
          </p:cNvSpPr>
          <p:nvPr/>
        </p:nvSpPr>
        <p:spPr bwMode="auto">
          <a:xfrm>
            <a:off x="4550229" y="5503913"/>
            <a:ext cx="76417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solidFill>
                  <a:srgbClr val="0000FF"/>
                </a:solidFill>
                <a:latin typeface="Times New Roman" panose="02020603050405020304" pitchFamily="18" charset="0"/>
                <a:cs typeface="Times New Roman" panose="02020603050405020304" pitchFamily="18" charset="0"/>
              </a:rPr>
              <a:t>Đền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thờ</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Trạng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nguyên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Nguyễn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Hiền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nằm</a:t>
            </a:r>
            <a:r>
              <a:rPr lang="en-US" altLang="vi-VN" sz="2800" dirty="0">
                <a:solidFill>
                  <a:srgbClr val="0000FF"/>
                </a:solidFill>
                <a:latin typeface="Times New Roman" panose="02020603050405020304" pitchFamily="18" charset="0"/>
                <a:cs typeface="Times New Roman" panose="02020603050405020304" pitchFamily="18" charset="0"/>
              </a:rPr>
              <a:t> ở </a:t>
            </a:r>
            <a:r>
              <a:rPr lang="en-US" altLang="vi-VN" sz="2800" dirty="0" err="1">
                <a:solidFill>
                  <a:srgbClr val="0000FF"/>
                </a:solidFill>
                <a:latin typeface="Times New Roman" panose="02020603050405020304" pitchFamily="18" charset="0"/>
                <a:cs typeface="Times New Roman" panose="02020603050405020304" pitchFamily="18" charset="0"/>
              </a:rPr>
              <a:t>khu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tâm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thôn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Dương</a:t>
            </a:r>
            <a:r>
              <a:rPr lang="en-US" altLang="vi-VN" sz="2800" dirty="0">
                <a:solidFill>
                  <a:srgbClr val="0000FF"/>
                </a:solidFill>
                <a:latin typeface="Times New Roman" panose="02020603050405020304" pitchFamily="18" charset="0"/>
                <a:cs typeface="Times New Roman" panose="02020603050405020304" pitchFamily="18" charset="0"/>
              </a:rPr>
              <a:t> A, </a:t>
            </a:r>
            <a:r>
              <a:rPr lang="en-US" altLang="vi-VN" sz="2800" dirty="0" err="1">
                <a:solidFill>
                  <a:srgbClr val="0000FF"/>
                </a:solidFill>
                <a:latin typeface="Times New Roman" panose="02020603050405020304" pitchFamily="18" charset="0"/>
                <a:cs typeface="Times New Roman" panose="02020603050405020304" pitchFamily="18" charset="0"/>
              </a:rPr>
              <a:t>xã</a:t>
            </a:r>
            <a:r>
              <a:rPr lang="en-US" altLang="vi-VN" sz="2800" dirty="0">
                <a:solidFill>
                  <a:srgbClr val="0000FF"/>
                </a:solidFill>
                <a:latin typeface="Times New Roman" panose="02020603050405020304" pitchFamily="18" charset="0"/>
                <a:cs typeface="Times New Roman" panose="02020603050405020304" pitchFamily="18" charset="0"/>
              </a:rPr>
              <a:t> Nam </a:t>
            </a:r>
            <a:r>
              <a:rPr lang="en-US" altLang="vi-VN" sz="2800" dirty="0" err="1">
                <a:solidFill>
                  <a:srgbClr val="0000FF"/>
                </a:solidFill>
                <a:latin typeface="Times New Roman" panose="02020603050405020304" pitchFamily="18" charset="0"/>
                <a:cs typeface="Times New Roman" panose="02020603050405020304" pitchFamily="18" charset="0"/>
              </a:rPr>
              <a:t>Thắng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huyện</a:t>
            </a:r>
            <a:r>
              <a:rPr lang="en-US" altLang="vi-VN" sz="2800" dirty="0">
                <a:solidFill>
                  <a:srgbClr val="0000FF"/>
                </a:solidFill>
                <a:latin typeface="Times New Roman" panose="02020603050405020304" pitchFamily="18" charset="0"/>
                <a:cs typeface="Times New Roman" panose="02020603050405020304" pitchFamily="18" charset="0"/>
              </a:rPr>
              <a:t> Nam </a:t>
            </a:r>
            <a:r>
              <a:rPr lang="en-US" altLang="vi-VN" sz="2800" dirty="0" err="1">
                <a:solidFill>
                  <a:srgbClr val="0000FF"/>
                </a:solidFill>
                <a:latin typeface="Times New Roman" panose="02020603050405020304" pitchFamily="18" charset="0"/>
                <a:cs typeface="Times New Roman" panose="02020603050405020304" pitchFamily="18" charset="0"/>
              </a:rPr>
              <a:t>Trực</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tỉnh</a:t>
            </a:r>
            <a:r>
              <a:rPr lang="en-US" altLang="vi-VN" sz="2800" dirty="0">
                <a:solidFill>
                  <a:srgbClr val="0000FF"/>
                </a:solidFill>
                <a:latin typeface="Times New Roman" panose="02020603050405020304" pitchFamily="18" charset="0"/>
                <a:cs typeface="Times New Roman" panose="02020603050405020304" pitchFamily="18" charset="0"/>
              </a:rPr>
              <a:t> Nam </a:t>
            </a:r>
            <a:r>
              <a:rPr lang="en-US" altLang="vi-VN" sz="2800" dirty="0" err="1">
                <a:solidFill>
                  <a:srgbClr val="0000FF"/>
                </a:solidFill>
                <a:latin typeface="Times New Roman" panose="02020603050405020304" pitchFamily="18" charset="0"/>
                <a:cs typeface="Times New Roman" panose="02020603050405020304" pitchFamily="18" charset="0"/>
              </a:rPr>
              <a:t>Định</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7160" y="116568"/>
            <a:ext cx="11639005" cy="2246769"/>
          </a:xfrm>
          <a:prstGeom prst="rect">
            <a:avLst/>
          </a:prstGeom>
        </p:spPr>
        <p:txBody>
          <a:bodyPr wrap="square">
            <a:spAutoFit/>
          </a:bodyPr>
          <a:lstStyle/>
          <a:p>
            <a:r>
              <a:rPr lang="vi-VN" sz="2800" i="1" dirty="0">
                <a:latin typeface="+mj-lt"/>
              </a:rPr>
              <a:t>2)  Hỏi – đáp:</a:t>
            </a:r>
            <a:endParaRPr lang="vi-VN" sz="2800" dirty="0">
              <a:latin typeface="+mj-lt"/>
            </a:endParaRPr>
          </a:p>
          <a:p>
            <a:r>
              <a:rPr lang="vi-VN" sz="2800" dirty="0">
                <a:latin typeface="+mj-lt"/>
              </a:rPr>
              <a:t>b) Vì sao chú bé Hiền được gọi là “ông Trạng thả diều</a:t>
            </a:r>
            <a:r>
              <a:rPr lang="vi-VN" sz="2800" dirty="0" smtClean="0">
                <a:latin typeface="+mj-lt"/>
              </a:rPr>
              <a:t>”?</a:t>
            </a:r>
            <a:endParaRPr lang="en-US" sz="2800" dirty="0" smtClean="0">
              <a:latin typeface="+mj-lt"/>
            </a:endParaRPr>
          </a:p>
          <a:p>
            <a:r>
              <a:rPr lang="vi-VN" sz="2800" dirty="0" smtClean="0">
                <a:solidFill>
                  <a:srgbClr val="FF0000"/>
                </a:solidFill>
                <a:latin typeface="Times New Roman" panose="02020603050405020304" pitchFamily="18" charset="0"/>
                <a:cs typeface="Times New Roman" panose="02020603050405020304" pitchFamily="18" charset="0"/>
              </a:rPr>
              <a:t>Chú </a:t>
            </a:r>
            <a:r>
              <a:rPr lang="vi-VN" sz="2800" dirty="0">
                <a:solidFill>
                  <a:srgbClr val="FF0000"/>
                </a:solidFill>
                <a:latin typeface="Times New Roman" panose="02020603050405020304" pitchFamily="18" charset="0"/>
                <a:cs typeface="Times New Roman" panose="02020603050405020304" pitchFamily="18" charset="0"/>
              </a:rPr>
              <a:t>bé Hiền được gọi là “ông Trạng thả diều” vì ông đỗ Trạng nguyên ở tuổi 13, tuổi còn bé, còn ham thích chơi diều.</a:t>
            </a:r>
            <a:br>
              <a:rPr lang="vi-VN" sz="2800" dirty="0">
                <a:solidFill>
                  <a:srgbClr val="FF0000"/>
                </a:solidFill>
                <a:latin typeface="Times New Roman" panose="02020603050405020304" pitchFamily="18" charset="0"/>
                <a:cs typeface="Times New Roman" panose="02020603050405020304" pitchFamily="18" charset="0"/>
              </a:rPr>
            </a:b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4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Effect transition="in" filter="fade">
                                      <p:cBhvr>
                                        <p:cTn id="25" dur="1000"/>
                                        <p:tgtEl>
                                          <p:spTgt spid="10242"/>
                                        </p:tgtEl>
                                      </p:cBhvr>
                                    </p:animEffect>
                                    <p:anim calcmode="lin" valueType="num">
                                      <p:cBhvr>
                                        <p:cTn id="26" dur="1000" fill="hold"/>
                                        <p:tgtEl>
                                          <p:spTgt spid="10242"/>
                                        </p:tgtEl>
                                        <p:attrNameLst>
                                          <p:attrName>ppt_x</p:attrName>
                                        </p:attrNameLst>
                                      </p:cBhvr>
                                      <p:tavLst>
                                        <p:tav tm="0">
                                          <p:val>
                                            <p:strVal val="#ppt_x"/>
                                          </p:val>
                                        </p:tav>
                                        <p:tav tm="100000">
                                          <p:val>
                                            <p:strVal val="#ppt_x"/>
                                          </p:val>
                                        </p:tav>
                                      </p:tavLst>
                                    </p:anim>
                                    <p:anim calcmode="lin" valueType="num">
                                      <p:cBhvr>
                                        <p:cTn id="27" dur="1000" fill="hold"/>
                                        <p:tgtEl>
                                          <p:spTgt spid="1024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244"/>
                                        </p:tgtEl>
                                        <p:attrNameLst>
                                          <p:attrName>style.visibility</p:attrName>
                                        </p:attrNameLst>
                                      </p:cBhvr>
                                      <p:to>
                                        <p:strVal val="visible"/>
                                      </p:to>
                                    </p:set>
                                    <p:animEffect transition="in" filter="fade">
                                      <p:cBhvr>
                                        <p:cTn id="30" dur="1000"/>
                                        <p:tgtEl>
                                          <p:spTgt spid="10244"/>
                                        </p:tgtEl>
                                      </p:cBhvr>
                                    </p:animEffect>
                                    <p:anim calcmode="lin" valueType="num">
                                      <p:cBhvr>
                                        <p:cTn id="31" dur="1000" fill="hold"/>
                                        <p:tgtEl>
                                          <p:spTgt spid="10244"/>
                                        </p:tgtEl>
                                        <p:attrNameLst>
                                          <p:attrName>ppt_x</p:attrName>
                                        </p:attrNameLst>
                                      </p:cBhvr>
                                      <p:tavLst>
                                        <p:tav tm="0">
                                          <p:val>
                                            <p:strVal val="#ppt_x"/>
                                          </p:val>
                                        </p:tav>
                                        <p:tav tm="100000">
                                          <p:val>
                                            <p:strVal val="#ppt_x"/>
                                          </p:val>
                                        </p:tav>
                                      </p:tavLst>
                                    </p:anim>
                                    <p:anim calcmode="lin" valueType="num">
                                      <p:cBhvr>
                                        <p:cTn id="32"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43"/>
                                        </p:tgtEl>
                                        <p:attrNameLst>
                                          <p:attrName>style.visibility</p:attrName>
                                        </p:attrNameLst>
                                      </p:cBhvr>
                                      <p:to>
                                        <p:strVal val="visible"/>
                                      </p:to>
                                    </p:set>
                                    <p:animEffect transition="in" filter="fade">
                                      <p:cBhvr>
                                        <p:cTn id="37" dur="1000"/>
                                        <p:tgtEl>
                                          <p:spTgt spid="10243"/>
                                        </p:tgtEl>
                                      </p:cBhvr>
                                    </p:animEffect>
                                    <p:anim calcmode="lin" valueType="num">
                                      <p:cBhvr>
                                        <p:cTn id="38" dur="1000" fill="hold"/>
                                        <p:tgtEl>
                                          <p:spTgt spid="10243"/>
                                        </p:tgtEl>
                                        <p:attrNameLst>
                                          <p:attrName>ppt_x</p:attrName>
                                        </p:attrNameLst>
                                      </p:cBhvr>
                                      <p:tavLst>
                                        <p:tav tm="0">
                                          <p:val>
                                            <p:strVal val="#ppt_x"/>
                                          </p:val>
                                        </p:tav>
                                        <p:tav tm="100000">
                                          <p:val>
                                            <p:strVal val="#ppt_x"/>
                                          </p:val>
                                        </p:tav>
                                      </p:tavLst>
                                    </p:anim>
                                    <p:anim calcmode="lin" valueType="num">
                                      <p:cBhvr>
                                        <p:cTn id="39" dur="1000" fill="hold"/>
                                        <p:tgtEl>
                                          <p:spTgt spid="102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245"/>
                                        </p:tgtEl>
                                        <p:attrNameLst>
                                          <p:attrName>style.visibility</p:attrName>
                                        </p:attrNameLst>
                                      </p:cBhvr>
                                      <p:to>
                                        <p:strVal val="visible"/>
                                      </p:to>
                                    </p:set>
                                    <p:animEffect transition="in" filter="fade">
                                      <p:cBhvr>
                                        <p:cTn id="42" dur="1000"/>
                                        <p:tgtEl>
                                          <p:spTgt spid="10245"/>
                                        </p:tgtEl>
                                      </p:cBhvr>
                                    </p:animEffect>
                                    <p:anim calcmode="lin" valueType="num">
                                      <p:cBhvr>
                                        <p:cTn id="43" dur="1000" fill="hold"/>
                                        <p:tgtEl>
                                          <p:spTgt spid="10245"/>
                                        </p:tgtEl>
                                        <p:attrNameLst>
                                          <p:attrName>ppt_x</p:attrName>
                                        </p:attrNameLst>
                                      </p:cBhvr>
                                      <p:tavLst>
                                        <p:tav tm="0">
                                          <p:val>
                                            <p:strVal val="#ppt_x"/>
                                          </p:val>
                                        </p:tav>
                                        <p:tav tm="100000">
                                          <p:val>
                                            <p:strVal val="#ppt_x"/>
                                          </p:val>
                                        </p:tav>
                                      </p:tavLst>
                                    </p:anim>
                                    <p:anim calcmode="lin" valueType="num">
                                      <p:cBhvr>
                                        <p:cTn id="44"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3" descr="bo-sao-die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9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asaodi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3400" y="0"/>
            <a:ext cx="4470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e-Ba-Giang-xem-hoi-tha-dieunbsp_Tin180.com_005.jpg">
            <a:hlinkClick r:id="rId4" action="ppaction://hlinksldjump"/>
          </p:cNvPr>
          <p:cNvPicPr>
            <a:picLocks noChangeAspect="1"/>
          </p:cNvPicPr>
          <p:nvPr/>
        </p:nvPicPr>
        <p:blipFill>
          <a:blip r:embed="rId5" cstate="print">
            <a:duotone>
              <a:prstClr val="black"/>
              <a:schemeClr val="accent3">
                <a:tint val="45000"/>
                <a:satMod val="400000"/>
              </a:schemeClr>
            </a:duotone>
            <a:lum contrast="20000"/>
          </a:blip>
          <a:stretch>
            <a:fillRect/>
          </a:stretch>
        </p:blipFill>
        <p:spPr>
          <a:xfrm>
            <a:off x="6889750" y="3775075"/>
            <a:ext cx="4572000" cy="3124200"/>
          </a:xfrm>
          <a:prstGeom prst="rect">
            <a:avLst/>
          </a:prstGeom>
        </p:spPr>
      </p:pic>
      <p:pic>
        <p:nvPicPr>
          <p:cNvPr id="7" name="Picture 2" descr="Tr%E1%BA%BB%20m%E1%BB%A5c%20%C4%91%E1%BB%93ng%20th%E1%BA%A3%20di%E1%BB%81u%202-%20m%E1%BB%99t%20n%C3%A9t%20h%E1%BB%93n%20qu%C3%AA%20Vi%E1%BB%87t%20-%20xu%E1%BA%A5t%202%20m%C3%A0u%20-%20y%20c%E1%BB%9F%20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050" y="0"/>
            <a:ext cx="6051550" cy="6858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23263" y="4023359"/>
            <a:ext cx="6000207" cy="523220"/>
          </a:xfrm>
          <a:prstGeom prst="rect">
            <a:avLst/>
          </a:prstGeom>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Diều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sáo</a:t>
            </a:r>
            <a:r>
              <a:rPr lang="en-US" sz="2800" b="1" dirty="0" smtClean="0">
                <a:latin typeface="Times New Roman" panose="02020603050405020304" pitchFamily="18" charset="0"/>
                <a:cs typeface="Times New Roman" panose="02020603050405020304" pitchFamily="18" charset="0"/>
              </a:rPr>
              <a:t> </a:t>
            </a:r>
            <a:endParaRPr lang="vi-VN" sz="2800" b="0" i="0"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47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 y="116568"/>
            <a:ext cx="11639005" cy="2246769"/>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2)  Hỏi – đáp:</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a:p>
            <a:r>
              <a:rPr lang="vi-VN" sz="2800" dirty="0" smtClean="0">
                <a:solidFill>
                  <a:srgbClr val="FF0000"/>
                </a:solidFill>
                <a:latin typeface="Times New Roman" panose="02020603050405020304" pitchFamily="18" charset="0"/>
                <a:cs typeface="Times New Roman" panose="02020603050405020304" pitchFamily="18" charset="0"/>
              </a:rPr>
              <a:t>Truyện</a:t>
            </a:r>
            <a:r>
              <a:rPr lang="vi-VN" sz="2800" dirty="0">
                <a:solidFill>
                  <a:srgbClr val="FF0000"/>
                </a:solidFill>
                <a:latin typeface="Times New Roman" panose="02020603050405020304" pitchFamily="18" charset="0"/>
                <a:cs typeface="Times New Roman" panose="02020603050405020304" pitchFamily="18" charset="0"/>
              </a:rPr>
              <a:t> </a:t>
            </a:r>
            <a:r>
              <a:rPr lang="vi-VN" sz="2800" i="1" dirty="0">
                <a:solidFill>
                  <a:srgbClr val="FF0000"/>
                </a:solidFill>
                <a:latin typeface="Times New Roman" panose="02020603050405020304" pitchFamily="18" charset="0"/>
                <a:cs typeface="Times New Roman" panose="02020603050405020304" pitchFamily="18" charset="0"/>
              </a:rPr>
              <a:t>Ông Trạng thả diều</a:t>
            </a:r>
            <a:r>
              <a:rPr lang="vi-VN" sz="2800" dirty="0">
                <a:solidFill>
                  <a:srgbClr val="FF0000"/>
                </a:solidFill>
                <a:latin typeface="Times New Roman" panose="02020603050405020304" pitchFamily="18" charset="0"/>
                <a:cs typeface="Times New Roman" panose="02020603050405020304" pitchFamily="18" charset="0"/>
              </a:rPr>
              <a:t> muốn nói với chúng ta: Dù hoàn cảnh có khó khăn nhưng nếu cố gắng chúng ta sẽ thực hiện được những điều mình muốn.</a:t>
            </a:r>
            <a:br>
              <a:rPr lang="vi-VN" sz="2800" dirty="0">
                <a:solidFill>
                  <a:srgbClr val="FF0000"/>
                </a:solidFill>
                <a:latin typeface="Times New Roman" panose="02020603050405020304" pitchFamily="18" charset="0"/>
                <a:cs typeface="Times New Roman" panose="02020603050405020304" pitchFamily="18" charset="0"/>
              </a:rPr>
            </a:br>
            <a:endParaRPr lang="vi-VN" sz="2800" dirty="0">
              <a:solidFill>
                <a:srgbClr val="FF0000"/>
              </a:solidFill>
              <a:latin typeface="Times New Roman" panose="02020603050405020304" pitchFamily="18" charset="0"/>
              <a:cs typeface="Times New Roman" panose="02020603050405020304" pitchFamily="18" charset="0"/>
            </a:endParaRPr>
          </a:p>
        </p:txBody>
      </p:sp>
      <p:pic>
        <p:nvPicPr>
          <p:cNvPr id="6"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6331" y="5582194"/>
            <a:ext cx="2170704" cy="1158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1142"/>
            <a:ext cx="1806967" cy="996858"/>
          </a:xfrm>
          <a:prstGeom prst="rect">
            <a:avLst/>
          </a:prstGeom>
        </p:spPr>
      </p:pic>
      <p:sp>
        <p:nvSpPr>
          <p:cNvPr id="10" name="Text Box 11"/>
          <p:cNvSpPr txBox="1">
            <a:spLocks noChangeArrowheads="1"/>
          </p:cNvSpPr>
          <p:nvPr/>
        </p:nvSpPr>
        <p:spPr bwMode="auto">
          <a:xfrm>
            <a:off x="137159" y="2139156"/>
            <a:ext cx="11736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2800" dirty="0">
                <a:latin typeface="Times New Roman" panose="02020603050405020304" pitchFamily="18" charset="0"/>
                <a:cs typeface="Times New Roman" panose="02020603050405020304" pitchFamily="18" charset="0"/>
              </a:rPr>
              <a:t>4. </a:t>
            </a:r>
            <a:r>
              <a:rPr lang="en-US" altLang="en-US" sz="2800" dirty="0" err="1">
                <a:latin typeface="Times New Roman" panose="02020603050405020304" pitchFamily="18" charset="0"/>
                <a:cs typeface="Times New Roman" panose="02020603050405020304" pitchFamily="18" charset="0"/>
              </a:rPr>
              <a:t>Tục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đúng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a:t>
            </a:r>
          </a:p>
        </p:txBody>
      </p:sp>
      <p:sp>
        <p:nvSpPr>
          <p:cNvPr id="11" name="Text Box 12"/>
          <p:cNvSpPr txBox="1">
            <a:spLocks noChangeArrowheads="1"/>
          </p:cNvSpPr>
          <p:nvPr/>
        </p:nvSpPr>
        <p:spPr bwMode="auto">
          <a:xfrm>
            <a:off x="674913" y="2662376"/>
            <a:ext cx="9487989"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    c.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toại</a:t>
            </a:r>
            <a:r>
              <a:rPr lang="en-US" altLang="en-US" sz="2800" dirty="0">
                <a:latin typeface="Times New Roman" panose="02020603050405020304" pitchFamily="18" charset="0"/>
                <a:cs typeface="Times New Roman" panose="02020603050405020304" pitchFamily="18" charset="0"/>
              </a:rPr>
              <a:t>.</a:t>
            </a:r>
          </a:p>
        </p:txBody>
      </p:sp>
      <p:sp>
        <p:nvSpPr>
          <p:cNvPr id="12" name="Oval 11"/>
          <p:cNvSpPr>
            <a:spLocks noChangeArrowheads="1"/>
          </p:cNvSpPr>
          <p:nvPr/>
        </p:nvSpPr>
        <p:spPr bwMode="auto">
          <a:xfrm>
            <a:off x="914399" y="3117965"/>
            <a:ext cx="533400" cy="457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vi-VN" altLang="vi-VN" sz="3200" b="1">
              <a:solidFill>
                <a:srgbClr val="990033"/>
              </a:solidFill>
              <a:latin typeface="HP001 4H" pitchFamily="34" charset="0"/>
            </a:endParaRPr>
          </a:p>
        </p:txBody>
      </p:sp>
    </p:spTree>
    <p:extLst>
      <p:ext uri="{BB962C8B-B14F-4D97-AF65-F5344CB8AC3E}">
        <p14:creationId xmlns:p14="http://schemas.microsoft.com/office/powerpoint/2010/main" val="9019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46" y="137160"/>
            <a:ext cx="2746761" cy="1328104"/>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34821" name="Rectangle 1"/>
          <p:cNvSpPr>
            <a:spLocks noChangeArrowheads="1"/>
          </p:cNvSpPr>
          <p:nvPr/>
        </p:nvSpPr>
        <p:spPr bwMode="auto">
          <a:xfrm>
            <a:off x="355827" y="1635081"/>
            <a:ext cx="11361556" cy="284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defRPr/>
            </a:pPr>
            <a:r>
              <a:rPr lang="en-US" sz="4400" dirty="0" err="1"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440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ca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ngợi</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ai</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sz="440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defRPr/>
            </a:pP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nguyên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Nguyễn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ham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chịu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tài</a:t>
            </a:r>
            <a:r>
              <a:rPr lang="en-US"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3575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arn(inVertical)">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barn(inVertical)">
                                      <p:cBhvr>
                                        <p:cTn id="12" dur="5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8">
            <a:extLst>
              <a:ext uri="{FF2B5EF4-FFF2-40B4-BE49-F238E27FC236}">
                <a16:creationId xmlns:a16="http://schemas.microsoft.com/office/drawing/2014/main" id="{4577587E-A872-4934-B92C-AD1068A47EB1}"/>
              </a:ext>
            </a:extLst>
          </p:cNvPr>
          <p:cNvSpPr>
            <a:spLocks noChangeArrowheads="1"/>
          </p:cNvSpPr>
          <p:nvPr/>
        </p:nvSpPr>
        <p:spPr bwMode="auto">
          <a:xfrm>
            <a:off x="702733" y="2296584"/>
            <a:ext cx="10981267" cy="1665816"/>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62533" tIns="81267" rIns="162533" bIns="81267"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133" b="1">
              <a:solidFill>
                <a:srgbClr val="FFFFFF"/>
              </a:solidFill>
              <a:latin typeface="Times New Roman" panose="02020603050405020304" pitchFamily="18" charset="0"/>
              <a:cs typeface="Arial" panose="020B0604020202020204" pitchFamily="34" charset="0"/>
              <a:sym typeface="Arial" panose="020B0604020202020204" pitchFamily="34" charset="0"/>
            </a:endParaRPr>
          </a:p>
        </p:txBody>
      </p:sp>
      <p:pic>
        <p:nvPicPr>
          <p:cNvPr id="9219" name="Google Shape;299;p8" descr="E:\QUYNH\anh tai ve poiwer oint\5e43c1f10bb5d163599e9eba_tải hình ảnh hoa đồng tiền.png">
            <a:extLst>
              <a:ext uri="{FF2B5EF4-FFF2-40B4-BE49-F238E27FC236}">
                <a16:creationId xmlns:a16="http://schemas.microsoft.com/office/drawing/2014/main" id="{9385AA73-9F7C-4FC6-835D-D29BB5BE2C0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0" y="0"/>
            <a:ext cx="2751667" cy="27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a:extLst>
              <a:ext uri="{FF2B5EF4-FFF2-40B4-BE49-F238E27FC236}">
                <a16:creationId xmlns:a16="http://schemas.microsoft.com/office/drawing/2014/main" id="{6E339CB8-FAEF-4B73-8F0C-D2CB19C4A74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67" y="0"/>
            <a:ext cx="2330451" cy="265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Google Shape;301;p8">
            <a:extLst>
              <a:ext uri="{FF2B5EF4-FFF2-40B4-BE49-F238E27FC236}">
                <a16:creationId xmlns:a16="http://schemas.microsoft.com/office/drawing/2014/main" id="{FB5D2B2F-7A27-47D7-A568-4CD55176C3C3}"/>
              </a:ext>
            </a:extLst>
          </p:cNvPr>
          <p:cNvCxnSpPr>
            <a:cxnSpLocks noChangeShapeType="1"/>
          </p:cNvCxnSpPr>
          <p:nvPr/>
        </p:nvCxnSpPr>
        <p:spPr bwMode="auto">
          <a:xfrm>
            <a:off x="6606118" y="218017"/>
            <a:ext cx="5202767"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a:extLst>
              <a:ext uri="{FF2B5EF4-FFF2-40B4-BE49-F238E27FC236}">
                <a16:creationId xmlns:a16="http://schemas.microsoft.com/office/drawing/2014/main" id="{FA40632A-1DA8-4871-B6B5-18C6817CE24B}"/>
              </a:ext>
            </a:extLst>
          </p:cNvPr>
          <p:cNvCxnSpPr>
            <a:cxnSpLocks noChangeShapeType="1"/>
          </p:cNvCxnSpPr>
          <p:nvPr/>
        </p:nvCxnSpPr>
        <p:spPr bwMode="auto">
          <a:xfrm>
            <a:off x="11808884" y="218018"/>
            <a:ext cx="0" cy="2535767"/>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a:extLst>
              <a:ext uri="{FF2B5EF4-FFF2-40B4-BE49-F238E27FC236}">
                <a16:creationId xmlns:a16="http://schemas.microsoft.com/office/drawing/2014/main" id="{5744EEF2-B410-4C41-BA8E-0EB000FBA9AC}"/>
              </a:ext>
            </a:extLst>
          </p:cNvPr>
          <p:cNvCxnSpPr>
            <a:cxnSpLocks noChangeShapeType="1"/>
          </p:cNvCxnSpPr>
          <p:nvPr/>
        </p:nvCxnSpPr>
        <p:spPr bwMode="auto">
          <a:xfrm>
            <a:off x="330201" y="6548967"/>
            <a:ext cx="8437033"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a:extLst>
              <a:ext uri="{FF2B5EF4-FFF2-40B4-BE49-F238E27FC236}">
                <a16:creationId xmlns:a16="http://schemas.microsoft.com/office/drawing/2014/main" id="{197D0EF3-1E1F-46F9-9979-E681B3A20640}"/>
              </a:ext>
            </a:extLst>
          </p:cNvPr>
          <p:cNvCxnSpPr>
            <a:cxnSpLocks noChangeShapeType="1"/>
          </p:cNvCxnSpPr>
          <p:nvPr/>
        </p:nvCxnSpPr>
        <p:spPr bwMode="auto">
          <a:xfrm>
            <a:off x="357717" y="2279651"/>
            <a:ext cx="0" cy="419100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3D683B5D-6453-4F07-815A-0883984126CB}"/>
              </a:ext>
            </a:extLst>
          </p:cNvPr>
          <p:cNvSpPr txBox="1">
            <a:spLocks noChangeArrowheads="1"/>
          </p:cNvSpPr>
          <p:nvPr/>
        </p:nvSpPr>
        <p:spPr bwMode="auto">
          <a:xfrm>
            <a:off x="1115484" y="2788913"/>
            <a:ext cx="10568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vi-VN" sz="4400" b="1" dirty="0">
                <a:latin typeface="Times New Roman" panose="02020603050405020304" pitchFamily="18" charset="0"/>
                <a:cs typeface="Times New Roman" panose="02020603050405020304" pitchFamily="18" charset="0"/>
              </a:rPr>
              <a:t>- </a:t>
            </a:r>
            <a:r>
              <a:rPr lang="en-US" altLang="vi-VN" sz="4400" b="1" dirty="0" err="1" smtClean="0">
                <a:latin typeface="Times New Roman" panose="02020603050405020304" pitchFamily="18" charset="0"/>
                <a:cs typeface="Times New Roman" panose="02020603050405020304" pitchFamily="18" charset="0"/>
              </a:rPr>
              <a:t>Đọc</a:t>
            </a:r>
            <a:r>
              <a:rPr lang="en-US" altLang="vi-VN" sz="4400" b="1" dirty="0" smtClean="0">
                <a:latin typeface="Times New Roman" panose="02020603050405020304" pitchFamily="18" charset="0"/>
                <a:cs typeface="Times New Roman" panose="02020603050405020304" pitchFamily="18" charset="0"/>
              </a:rPr>
              <a:t> – </a:t>
            </a:r>
            <a:r>
              <a:rPr lang="en-US" altLang="vi-VN" sz="4400" b="1" dirty="0" err="1" smtClean="0">
                <a:latin typeface="Times New Roman" panose="02020603050405020304" pitchFamily="18" charset="0"/>
                <a:cs typeface="Times New Roman" panose="02020603050405020304" pitchFamily="18" charset="0"/>
              </a:rPr>
              <a:t>hiểu</a:t>
            </a:r>
            <a:r>
              <a:rPr lang="en-US" altLang="vi-VN" sz="4400" b="1" dirty="0" smtClean="0">
                <a:latin typeface="Times New Roman" panose="02020603050405020304" pitchFamily="18" charset="0"/>
                <a:cs typeface="Times New Roman" panose="02020603050405020304" pitchFamily="18" charset="0"/>
              </a:rPr>
              <a:t> </a:t>
            </a:r>
            <a:r>
              <a:rPr lang="en-US" altLang="vi-VN" sz="4400" b="1" dirty="0" err="1" smtClean="0">
                <a:latin typeface="Times New Roman" panose="02020603050405020304" pitchFamily="18" charset="0"/>
                <a:cs typeface="Times New Roman" panose="02020603050405020304" pitchFamily="18" charset="0"/>
              </a:rPr>
              <a:t>bài</a:t>
            </a:r>
            <a:r>
              <a:rPr lang="en-US" altLang="vi-VN" sz="4400" b="1" dirty="0" smtClean="0">
                <a:latin typeface="Times New Roman" panose="02020603050405020304" pitchFamily="18" charset="0"/>
                <a:cs typeface="Times New Roman" panose="02020603050405020304" pitchFamily="18" charset="0"/>
              </a:rPr>
              <a:t> </a:t>
            </a:r>
            <a:r>
              <a:rPr lang="en-US" altLang="vi-VN" sz="4400" b="1" dirty="0" err="1" smtClean="0">
                <a:latin typeface="Times New Roman" panose="02020603050405020304" pitchFamily="18" charset="0"/>
                <a:cs typeface="Times New Roman" panose="02020603050405020304" pitchFamily="18" charset="0"/>
              </a:rPr>
              <a:t>Ông</a:t>
            </a:r>
            <a:r>
              <a:rPr lang="en-US" altLang="vi-VN" sz="4400" b="1" dirty="0" smtClean="0">
                <a:latin typeface="Times New Roman" panose="02020603050405020304" pitchFamily="18" charset="0"/>
                <a:cs typeface="Times New Roman" panose="02020603050405020304" pitchFamily="18" charset="0"/>
              </a:rPr>
              <a:t> </a:t>
            </a:r>
            <a:r>
              <a:rPr lang="en-US" altLang="vi-VN" sz="4400" b="1" i="1" dirty="0" err="1" smtClean="0">
                <a:latin typeface="Times New Roman" panose="02020603050405020304" pitchFamily="18" charset="0"/>
                <a:cs typeface="Times New Roman" panose="02020603050405020304" pitchFamily="18" charset="0"/>
              </a:rPr>
              <a:t>Trạng</a:t>
            </a:r>
            <a:r>
              <a:rPr lang="en-US" altLang="vi-VN" sz="4400" b="1" i="1" dirty="0" smtClean="0">
                <a:latin typeface="Times New Roman" panose="02020603050405020304" pitchFamily="18" charset="0"/>
                <a:cs typeface="Times New Roman" panose="02020603050405020304" pitchFamily="18" charset="0"/>
              </a:rPr>
              <a:t> </a:t>
            </a:r>
            <a:r>
              <a:rPr lang="en-US" altLang="vi-VN" sz="4400" b="1" i="1" dirty="0" err="1" smtClean="0">
                <a:latin typeface="Times New Roman" panose="02020603050405020304" pitchFamily="18" charset="0"/>
                <a:cs typeface="Times New Roman" panose="02020603050405020304" pitchFamily="18" charset="0"/>
              </a:rPr>
              <a:t>thả</a:t>
            </a:r>
            <a:r>
              <a:rPr lang="en-US" altLang="vi-VN" sz="4400" b="1" i="1" dirty="0" smtClean="0">
                <a:latin typeface="Times New Roman" panose="02020603050405020304" pitchFamily="18" charset="0"/>
                <a:cs typeface="Times New Roman" panose="02020603050405020304" pitchFamily="18" charset="0"/>
              </a:rPr>
              <a:t> </a:t>
            </a:r>
            <a:r>
              <a:rPr lang="en-US" altLang="vi-VN" sz="4400" b="1" i="1" dirty="0" err="1" smtClean="0">
                <a:latin typeface="Times New Roman" panose="02020603050405020304" pitchFamily="18" charset="0"/>
                <a:cs typeface="Times New Roman" panose="02020603050405020304" pitchFamily="18" charset="0"/>
              </a:rPr>
              <a:t>diều</a:t>
            </a:r>
            <a:r>
              <a:rPr lang="en-US" altLang="vi-VN" sz="4400" b="1" i="1" dirty="0" smtClean="0">
                <a:latin typeface="Times New Roman" panose="02020603050405020304" pitchFamily="18" charset="0"/>
                <a:cs typeface="Times New Roman" panose="02020603050405020304" pitchFamily="18" charset="0"/>
              </a:rPr>
              <a:t>.</a:t>
            </a:r>
            <a:endParaRPr lang="en-US" altLang="vi-VN" sz="44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132561-ADA3-4874-BCC7-DDF126B9EA73}"/>
              </a:ext>
            </a:extLst>
          </p:cNvPr>
          <p:cNvSpPr txBox="1">
            <a:spLocks noChangeArrowheads="1"/>
          </p:cNvSpPr>
          <p:nvPr/>
        </p:nvSpPr>
        <p:spPr bwMode="auto">
          <a:xfrm>
            <a:off x="4548718" y="1087967"/>
            <a:ext cx="5564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4800" b="1">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816721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barn(inVertical)">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5603" y="240458"/>
            <a:ext cx="579944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Quan</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trả</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lời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hỏi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lang="en-US" altLang="en-US" sz="24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en-US" altLang="en-US" sz="24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en-US" altLang="en-US" sz="24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suy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nghĩ</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ảnh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Bức</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nói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chúng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ta?</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Tiếng Việt 4 VNEN Bài 11A: Có chí thì nên | Soạn Tiếng Việt lớp 4 VNEN hay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l="5062" t="1946" r="4543" b="2724"/>
          <a:stretch/>
        </p:blipFill>
        <p:spPr bwMode="auto">
          <a:xfrm>
            <a:off x="6008915" y="117566"/>
            <a:ext cx="6035040" cy="6587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9471" y="911185"/>
            <a:ext cx="5725576" cy="2677656"/>
          </a:xfrm>
          <a:prstGeom prst="rect">
            <a:avLst/>
          </a:prstGeom>
        </p:spPr>
        <p:txBody>
          <a:bodyPr wrap="square">
            <a:spAutoFit/>
          </a:bodyPr>
          <a:lstStyle/>
          <a:p>
            <a:pPr algn="just"/>
            <a:r>
              <a:rPr lang="vi-VN" sz="2400" b="0" i="0" dirty="0" smtClean="0">
                <a:solidFill>
                  <a:srgbClr val="FF0000"/>
                </a:solidFill>
                <a:effectLst/>
                <a:latin typeface="+mj-lt"/>
              </a:rPr>
              <a:t>Trong bức tranh vẽ một người thầy đang dạy một nhóm học sinh học bài, một cậu bé đang ngồi ngoài đồng vừa chăn trâu vừa học bài, một đám bạn đang đội mưa đi đến lớp, một số bạn đang điều khiển robot, sử dụng máy tính và hình một bạn nhỏ mặc chiếc áo cử nhân.</a:t>
            </a:r>
            <a:endParaRPr lang="en-US" sz="2400" dirty="0">
              <a:solidFill>
                <a:srgbClr val="FF0000"/>
              </a:solidFill>
              <a:latin typeface="+mj-lt"/>
            </a:endParaRPr>
          </a:p>
        </p:txBody>
      </p:sp>
      <p:sp>
        <p:nvSpPr>
          <p:cNvPr id="3" name="Rectangle 2"/>
          <p:cNvSpPr/>
          <p:nvPr/>
        </p:nvSpPr>
        <p:spPr>
          <a:xfrm>
            <a:off x="151153" y="4274415"/>
            <a:ext cx="6061165" cy="1200329"/>
          </a:xfrm>
          <a:prstGeom prst="rect">
            <a:avLst/>
          </a:prstGeom>
        </p:spPr>
        <p:txBody>
          <a:bodyPr wrap="square">
            <a:spAutoFit/>
          </a:bodyPr>
          <a:lstStyle/>
          <a:p>
            <a:r>
              <a:rPr lang="vi-VN" sz="2400" b="0" i="0" dirty="0" smtClean="0">
                <a:solidFill>
                  <a:srgbClr val="FF0000"/>
                </a:solidFill>
                <a:effectLst/>
                <a:latin typeface="Times New Roman" panose="02020603050405020304" pitchFamily="18" charset="0"/>
                <a:cs typeface="Times New Roman" panose="02020603050405020304" pitchFamily="18" charset="0"/>
              </a:rPr>
              <a:t>Những hình ảnh trong tranh cho thấy mọi người không ngừng học tập để hoàn thiện mình, để giúp mình có được nhiều kiến thức 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5603" y="5753891"/>
            <a:ext cx="6096000" cy="830997"/>
          </a:xfrm>
          <a:prstGeom prst="rect">
            <a:avLst/>
          </a:prstGeom>
        </p:spPr>
        <p:txBody>
          <a:bodyPr>
            <a:spAutoFit/>
          </a:bodyPr>
          <a:lstStyle/>
          <a:p>
            <a:r>
              <a:rPr lang="vi-VN" sz="2400" b="0" i="0" dirty="0" smtClean="0">
                <a:solidFill>
                  <a:srgbClr val="FF0000"/>
                </a:solidFill>
                <a:effectLst/>
                <a:latin typeface="+mj-lt"/>
              </a:rPr>
              <a:t>Hãy cố gắng vượt qua khó khăn, không ngừng học tập vươn lên "Có chí thì nên".</a:t>
            </a:r>
            <a:endParaRPr lang="en-US" sz="2400" dirty="0">
              <a:solidFill>
                <a:srgbClr val="FF0000"/>
              </a:solidFill>
              <a:latin typeface="+mj-lt"/>
            </a:endParaRPr>
          </a:p>
        </p:txBody>
      </p:sp>
      <p:sp>
        <p:nvSpPr>
          <p:cNvPr id="8" name="Rectangle 1"/>
          <p:cNvSpPr>
            <a:spLocks noChangeArrowheads="1"/>
          </p:cNvSpPr>
          <p:nvPr/>
        </p:nvSpPr>
        <p:spPr bwMode="auto">
          <a:xfrm>
            <a:off x="135603" y="-63723"/>
            <a:ext cx="3830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a:t>
            </a:r>
            <a:r>
              <a:rPr kumimoji="0" lang="en-US" altLang="en-US" sz="2400" b="1" i="0" u="none" strike="noStrike" cap="none" normalizeH="0" dirty="0" smtClean="0">
                <a:ln>
                  <a:noFill/>
                </a:ln>
                <a:solidFill>
                  <a:srgbClr val="FF0000"/>
                </a:solidFill>
                <a:effectLst/>
                <a:latin typeface="Times New Roman" panose="02020603050405020304" pitchFamily="18" charset="0"/>
                <a:cs typeface="Times New Roman" panose="02020603050405020304" pitchFamily="18" charset="0"/>
              </a:rPr>
              <a:t> HOẠT ĐỘNG CƠ BẢN:</a:t>
            </a:r>
            <a:endPar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4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9818" y="156846"/>
            <a:ext cx="60000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Nghe</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thầy</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hoặc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bạn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đọc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p:txBody>
      </p:sp>
      <p:pic>
        <p:nvPicPr>
          <p:cNvPr id="3074" name="Picture 2" descr="https://img.loigiaihay.com/picture/2019/0926/ong-trang-tha-d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20" y="1593668"/>
            <a:ext cx="10489008" cy="52643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26132" y="737161"/>
            <a:ext cx="4564724" cy="646331"/>
          </a:xfrm>
          <a:prstGeom prst="rect">
            <a:avLst/>
          </a:prstGeom>
        </p:spPr>
        <p:txBody>
          <a:bodyPr wrap="square">
            <a:spAutoFit/>
          </a:bodyPr>
          <a:lstStyle/>
          <a:p>
            <a:pPr lvl="0" algn="ctr" eaLnBrk="0" fontAlgn="base" hangingPunct="0">
              <a:spcBef>
                <a:spcPct val="0"/>
              </a:spcBef>
              <a:spcAft>
                <a:spcPct val="0"/>
              </a:spcAft>
            </a:pPr>
            <a:r>
              <a:rPr lang="en-US" altLang="en-US" sz="3600" b="1" dirty="0" err="1">
                <a:latin typeface="Times New Roman" panose="02020603050405020304" pitchFamily="18" charset="0"/>
                <a:cs typeface="Times New Roman" panose="02020603050405020304" pitchFamily="18" charset="0"/>
              </a:rPr>
              <a:t>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Trạng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diều</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6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1" y="1221193"/>
            <a:ext cx="11430000" cy="5632311"/>
          </a:xfrm>
          <a:prstGeom prst="rect">
            <a:avLst/>
          </a:prstGeom>
        </p:spPr>
        <p:txBody>
          <a:bodyPr wrap="square">
            <a:spAutoFit/>
          </a:bodyPr>
          <a:lstStyle/>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Vào đời vua Trần Thái Tông, có một gia đình nghèo sinh được cậu con trai đặt tên là Nguyễn Hiền. Chú bé rất ham thả diều. Lúc còn bé, chú đã biết làm lấy diều để chơi.</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 Lên sáu tuổi, chú học ông thầy trong làng. Thầy phải kinh ngạc vì chú học đến đâu hiểu ngay đến đó và có trí nhớ lạ thường. Có hôm, chú thuộc hai mươi trang sách mà vẫn có thì giờ chơi diều. </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Thế rồi vua mở khoa thi. Chú bé thả diều đỗ Trạng nguyên. Ông Trạng khi ấy mới có mười ba tuổi. Đó là Trạng nguyên trẻ nhất của nước Nam ta.</a:t>
            </a:r>
          </a:p>
          <a:p>
            <a:pPr algn="r"/>
            <a:r>
              <a:rPr lang="vi-VN" sz="2400" b="0" i="0" dirty="0" smtClean="0">
                <a:solidFill>
                  <a:srgbClr val="000000"/>
                </a:solidFill>
                <a:effectLst/>
                <a:latin typeface="Times New Roman" panose="02020603050405020304" pitchFamily="18" charset="0"/>
                <a:cs typeface="Times New Roman" panose="02020603050405020304" pitchFamily="18" charset="0"/>
              </a:rPr>
              <a:t>(</a:t>
            </a:r>
            <a:r>
              <a:rPr lang="vi-VN" sz="2400" b="0" i="1" dirty="0" smtClean="0">
                <a:solidFill>
                  <a:srgbClr val="000000"/>
                </a:solidFill>
                <a:effectLst/>
                <a:latin typeface="Times New Roman" panose="02020603050405020304" pitchFamily="18" charset="0"/>
                <a:cs typeface="Times New Roman" panose="02020603050405020304" pitchFamily="18" charset="0"/>
              </a:rPr>
              <a:t>Theo</a:t>
            </a:r>
            <a:r>
              <a:rPr lang="vi-VN" sz="2400" b="0" i="0" dirty="0" smtClean="0">
                <a:solidFill>
                  <a:srgbClr val="000000"/>
                </a:solidFill>
                <a:effectLst/>
                <a:latin typeface="Times New Roman" panose="02020603050405020304" pitchFamily="18" charset="0"/>
                <a:cs typeface="Times New Roman" panose="02020603050405020304" pitchFamily="18" charset="0"/>
              </a:rPr>
              <a:t> Trinh Đường)</a:t>
            </a:r>
          </a:p>
        </p:txBody>
      </p:sp>
      <p:sp>
        <p:nvSpPr>
          <p:cNvPr id="5" name="Rectangle 4"/>
          <p:cNvSpPr/>
          <p:nvPr/>
        </p:nvSpPr>
        <p:spPr>
          <a:xfrm>
            <a:off x="4036424" y="645721"/>
            <a:ext cx="3952694" cy="584775"/>
          </a:xfrm>
          <a:prstGeom prst="rect">
            <a:avLst/>
          </a:prstGeom>
        </p:spPr>
        <p:txBody>
          <a:bodyPr wrap="square">
            <a:spAutoFit/>
          </a:bodyPr>
          <a:lstStyle/>
          <a:p>
            <a:pPr lvl="0" algn="ctr" eaLnBrk="0" fontAlgn="base" hangingPunct="0">
              <a:spcBef>
                <a:spcPct val="0"/>
              </a:spcBef>
              <a:spcAft>
                <a:spcPct val="0"/>
              </a:spcAft>
            </a:pP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diều</a:t>
            </a:r>
            <a:endParaRPr lang="en-US" altLang="en-US" sz="3200" b="1"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169818" y="130720"/>
            <a:ext cx="60000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Nghe</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thầy</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hoặc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bạn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đọc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255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 y="195943"/>
            <a:ext cx="11843658" cy="1200329"/>
          </a:xfrm>
          <a:prstGeom prst="rect">
            <a:avLst/>
          </a:prstGeom>
        </p:spPr>
        <p:txBody>
          <a:bodyPr wrap="square">
            <a:spAutoFit/>
          </a:bodyPr>
          <a:lstStyle/>
          <a:p>
            <a:r>
              <a:rPr lang="en-US" sz="2400" b="1" dirty="0" smtClean="0">
                <a:solidFill>
                  <a:srgbClr val="FF0000"/>
                </a:solidFill>
                <a:latin typeface="+mj-lt"/>
              </a:rPr>
              <a:t>3. </a:t>
            </a:r>
            <a:r>
              <a:rPr lang="vi-VN" sz="2400" b="1" i="0" dirty="0" smtClean="0">
                <a:solidFill>
                  <a:srgbClr val="FF0000"/>
                </a:solidFill>
                <a:effectLst/>
                <a:latin typeface="+mj-lt"/>
              </a:rPr>
              <a:t>Đọc từ ngữ và lời giải nghĩa:</a:t>
            </a:r>
            <a:endParaRPr lang="vi-VN" sz="2400" b="0" i="0" dirty="0" smtClean="0">
              <a:solidFill>
                <a:srgbClr val="FF0000"/>
              </a:solidFill>
              <a:effectLst/>
              <a:latin typeface="+mj-lt"/>
            </a:endParaRPr>
          </a:p>
          <a:p>
            <a:pPr algn="just"/>
            <a:r>
              <a:rPr lang="vi-VN" sz="2400" b="1" i="1" dirty="0" smtClean="0">
                <a:solidFill>
                  <a:srgbClr val="000000"/>
                </a:solidFill>
                <a:effectLst/>
                <a:latin typeface="+mj-lt"/>
              </a:rPr>
              <a:t>- Trạng:</a:t>
            </a:r>
            <a:r>
              <a:rPr lang="vi-VN" sz="2400" b="1" i="0" dirty="0" smtClean="0">
                <a:solidFill>
                  <a:srgbClr val="000000"/>
                </a:solidFill>
                <a:effectLst/>
                <a:latin typeface="+mj-lt"/>
              </a:rPr>
              <a:t> </a:t>
            </a:r>
            <a:r>
              <a:rPr lang="vi-VN" sz="2400" b="0" i="0" dirty="0" smtClean="0">
                <a:solidFill>
                  <a:srgbClr val="000000"/>
                </a:solidFill>
                <a:effectLst/>
                <a:latin typeface="+mj-lt"/>
              </a:rPr>
              <a:t>tức Trạng Nguyên, người đỗ đầu kì thi cao nhất thời xưa.</a:t>
            </a:r>
          </a:p>
          <a:p>
            <a:pPr algn="just"/>
            <a:r>
              <a:rPr lang="vi-VN" sz="2400" b="0" i="1" dirty="0" smtClean="0">
                <a:solidFill>
                  <a:srgbClr val="000000"/>
                </a:solidFill>
                <a:effectLst/>
                <a:latin typeface="+mj-lt"/>
              </a:rPr>
              <a:t>- </a:t>
            </a:r>
            <a:r>
              <a:rPr lang="vi-VN" sz="2400" b="1" i="1" dirty="0" smtClean="0">
                <a:solidFill>
                  <a:srgbClr val="000000"/>
                </a:solidFill>
                <a:effectLst/>
                <a:latin typeface="+mj-lt"/>
              </a:rPr>
              <a:t>Kinh ngạc:</a:t>
            </a:r>
            <a:r>
              <a:rPr lang="vi-VN" sz="2400" b="1" i="0" dirty="0" smtClean="0">
                <a:solidFill>
                  <a:srgbClr val="000000"/>
                </a:solidFill>
                <a:effectLst/>
                <a:latin typeface="+mj-lt"/>
              </a:rPr>
              <a:t> </a:t>
            </a:r>
            <a:r>
              <a:rPr lang="vi-VN" sz="2400" b="0" i="0" dirty="0" smtClean="0">
                <a:solidFill>
                  <a:srgbClr val="000000"/>
                </a:solidFill>
                <a:effectLst/>
                <a:latin typeface="+mj-lt"/>
              </a:rPr>
              <a:t>cảm thấy rất lạ trước điều hoàn toàn không ngờ.</a:t>
            </a:r>
          </a:p>
        </p:txBody>
      </p:sp>
      <p:pic>
        <p:nvPicPr>
          <p:cNvPr id="5" name="Picture 4"/>
          <p:cNvPicPr>
            <a:picLocks noChangeAspect="1"/>
          </p:cNvPicPr>
          <p:nvPr/>
        </p:nvPicPr>
        <p:blipFill>
          <a:blip r:embed="rId2"/>
          <a:stretch>
            <a:fillRect/>
          </a:stretch>
        </p:blipFill>
        <p:spPr>
          <a:xfrm>
            <a:off x="1218711" y="1724164"/>
            <a:ext cx="3405540" cy="284783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988629" y="1681079"/>
            <a:ext cx="3770809" cy="289092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28549" y="4633285"/>
            <a:ext cx="3385863" cy="954107"/>
          </a:xfrm>
          <a:prstGeom prst="rect">
            <a:avLst/>
          </a:prstGeom>
          <a:noFill/>
        </p:spPr>
        <p:txBody>
          <a:bodyPr wrap="none">
            <a:spAutoFit/>
          </a:bodyPr>
          <a:lstStyle/>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Triều</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đình</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chức</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kỳ</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để</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tài</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6988629" y="4633285"/>
            <a:ext cx="4767942" cy="1384995"/>
          </a:xfrm>
          <a:prstGeom prst="rect">
            <a:avLst/>
          </a:prstGeom>
          <a:noFill/>
        </p:spPr>
        <p:txBody>
          <a:bodyPr wrap="square">
            <a:spAutoFit/>
          </a:bodyPr>
          <a:lstStyle/>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đỗ</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kỳ</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gọi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Trạng</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nguyên</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6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035" y="147482"/>
            <a:ext cx="6096000" cy="523220"/>
          </a:xfrm>
          <a:prstGeom prst="rect">
            <a:avLst/>
          </a:prstGeom>
        </p:spPr>
        <p:txBody>
          <a:bodyPr>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4. </a:t>
            </a:r>
            <a:r>
              <a:rPr lang="en-US" sz="2800" b="1" i="0" dirty="0" err="1" smtClean="0">
                <a:solidFill>
                  <a:srgbClr val="FF0000"/>
                </a:solidFill>
                <a:effectLst/>
                <a:latin typeface="Times New Roman" panose="02020603050405020304" pitchFamily="18" charset="0"/>
                <a:cs typeface="Times New Roman" panose="02020603050405020304" pitchFamily="18" charset="0"/>
              </a:rPr>
              <a:t>Cùng</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luyện</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đọc</a:t>
            </a:r>
            <a:r>
              <a:rPr lang="en-US" sz="2800" b="1" i="0" dirty="0" smtClean="0">
                <a:solidFill>
                  <a:srgbClr val="FF0000"/>
                </a:solidFill>
                <a:effectLst/>
                <a:latin typeface="Times New Roman" panose="02020603050405020304" pitchFamily="18" charset="0"/>
                <a:cs typeface="Times New Roman" panose="02020603050405020304" pitchFamily="18" charset="0"/>
              </a:rPr>
              <a:t>.</a:t>
            </a:r>
            <a:r>
              <a:rPr lang="en-US" sz="2800" b="0" i="0" dirty="0" smtClean="0">
                <a:solidFill>
                  <a:srgbClr val="FF0000"/>
                </a:solidFill>
                <a:effectLst/>
                <a:latin typeface="Times New Roman" panose="02020603050405020304" pitchFamily="18" charset="0"/>
                <a:cs typeface="Times New Roman" panose="02020603050405020304" pitchFamily="18" charset="0"/>
              </a:rPr>
              <a:t> </a:t>
            </a:r>
            <a:endParaRPr lang="en-US" sz="2800" b="0" i="0" dirty="0">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822959" y="1012185"/>
            <a:ext cx="11369041" cy="5632311"/>
          </a:xfrm>
          <a:prstGeom prst="rect">
            <a:avLst/>
          </a:prstGeom>
        </p:spPr>
        <p:txBody>
          <a:bodyPr wrap="square">
            <a:spAutoFit/>
          </a:bodyPr>
          <a:lstStyle/>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Vào đời vua Trần Thái Tông, có một gia đình nghèo sinh được cậu con trai đặt tên là Nguyễn Hiền. Chú bé rất ham thả diều. Lúc còn bé, chú đã biết làm lấy diều để chơi.</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 Lên sáu tuổi, chú học ông thầy trong làng. Thầy phải kinh ngạc vì chú học đến đâu hiểu ngay đến đó và có trí nhớ lạ thường. Có hôm, chú thuộc hai mươi trang sách mà vẫn có thì giờ chơi diều. </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algn="just"/>
            <a:r>
              <a:rPr lang="vi-VN"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Thế rồi vua mở khoa thi. Chú bé thả diều đỗ Trạng nguyên. Ông Trạng khi ấy mới có mười ba tuổi. Đó là Trạng nguyên trẻ nhất của nước Nam ta.</a:t>
            </a:r>
          </a:p>
          <a:p>
            <a:pPr algn="r"/>
            <a:r>
              <a:rPr lang="vi-VN" sz="2400" b="0" i="0" dirty="0" smtClean="0">
                <a:solidFill>
                  <a:srgbClr val="000000"/>
                </a:solidFill>
                <a:effectLst/>
                <a:latin typeface="Times New Roman" panose="02020603050405020304" pitchFamily="18" charset="0"/>
                <a:cs typeface="Times New Roman" panose="02020603050405020304" pitchFamily="18" charset="0"/>
              </a:rPr>
              <a:t>(</a:t>
            </a:r>
            <a:r>
              <a:rPr lang="vi-VN" sz="2400" b="0" i="1" dirty="0" smtClean="0">
                <a:solidFill>
                  <a:srgbClr val="000000"/>
                </a:solidFill>
                <a:effectLst/>
                <a:latin typeface="Times New Roman" panose="02020603050405020304" pitchFamily="18" charset="0"/>
                <a:cs typeface="Times New Roman" panose="02020603050405020304" pitchFamily="18" charset="0"/>
              </a:rPr>
              <a:t>Theo</a:t>
            </a:r>
            <a:r>
              <a:rPr lang="vi-VN" sz="2400" b="0" i="0" dirty="0" smtClean="0">
                <a:solidFill>
                  <a:srgbClr val="000000"/>
                </a:solidFill>
                <a:effectLst/>
                <a:latin typeface="Times New Roman" panose="02020603050405020304" pitchFamily="18" charset="0"/>
                <a:cs typeface="Times New Roman" panose="02020603050405020304" pitchFamily="18" charset="0"/>
              </a:rPr>
              <a:t> Trinh Đường)</a:t>
            </a:r>
          </a:p>
        </p:txBody>
      </p:sp>
      <p:sp>
        <p:nvSpPr>
          <p:cNvPr id="6" name="Rectangle 5"/>
          <p:cNvSpPr/>
          <p:nvPr/>
        </p:nvSpPr>
        <p:spPr>
          <a:xfrm>
            <a:off x="4239645" y="449776"/>
            <a:ext cx="3357586" cy="523220"/>
          </a:xfrm>
          <a:prstGeom prst="rect">
            <a:avLst/>
          </a:prstGeom>
        </p:spPr>
        <p:txBody>
          <a:bodyPr wrap="square">
            <a:spAutoFit/>
          </a:bodyPr>
          <a:lstStyle/>
          <a:p>
            <a:pPr lvl="0" algn="ctr" eaLnBrk="0" fontAlgn="base" hangingPunct="0">
              <a:spcBef>
                <a:spcPct val="0"/>
              </a:spcBef>
              <a:spcAft>
                <a:spcPct val="0"/>
              </a:spcAft>
            </a:pP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diều</a:t>
            </a:r>
            <a:endParaRPr lang="en-US" altLang="en-US" sz="2800" b="1" dirty="0">
              <a:latin typeface="Times New Roman" panose="02020603050405020304" pitchFamily="18" charset="0"/>
              <a:cs typeface="Times New Roman" panose="02020603050405020304" pitchFamily="18" charset="0"/>
            </a:endParaRPr>
          </a:p>
        </p:txBody>
      </p:sp>
      <p:sp>
        <p:nvSpPr>
          <p:cNvPr id="8" name="6-Point Star 7"/>
          <p:cNvSpPr/>
          <p:nvPr/>
        </p:nvSpPr>
        <p:spPr>
          <a:xfrm>
            <a:off x="421149" y="802416"/>
            <a:ext cx="803622" cy="6337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a:t>
            </a:r>
            <a:endParaRPr lang="en-US" sz="4000" b="1" dirty="0">
              <a:latin typeface="Times New Roman" panose="02020603050405020304" pitchFamily="18" charset="0"/>
              <a:cs typeface="Times New Roman" panose="02020603050405020304" pitchFamily="18" charset="0"/>
            </a:endParaRPr>
          </a:p>
        </p:txBody>
      </p:sp>
      <p:sp>
        <p:nvSpPr>
          <p:cNvPr id="9" name="6-Point Star 8"/>
          <p:cNvSpPr/>
          <p:nvPr/>
        </p:nvSpPr>
        <p:spPr>
          <a:xfrm>
            <a:off x="421147" y="1645920"/>
            <a:ext cx="803622" cy="6337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2</a:t>
            </a:r>
            <a:endParaRPr lang="en-US" sz="4000" b="1" dirty="0">
              <a:latin typeface="Times New Roman" panose="02020603050405020304" pitchFamily="18" charset="0"/>
              <a:cs typeface="Times New Roman" panose="02020603050405020304" pitchFamily="18" charset="0"/>
            </a:endParaRPr>
          </a:p>
        </p:txBody>
      </p:sp>
      <p:sp>
        <p:nvSpPr>
          <p:cNvPr id="10" name="6-Point Star 9"/>
          <p:cNvSpPr/>
          <p:nvPr/>
        </p:nvSpPr>
        <p:spPr>
          <a:xfrm>
            <a:off x="421147" y="2783525"/>
            <a:ext cx="803622" cy="6337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3</a:t>
            </a:r>
            <a:endParaRPr lang="en-US" sz="4000" b="1" dirty="0">
              <a:latin typeface="Times New Roman" panose="02020603050405020304" pitchFamily="18" charset="0"/>
              <a:cs typeface="Times New Roman" panose="02020603050405020304" pitchFamily="18" charset="0"/>
            </a:endParaRPr>
          </a:p>
        </p:txBody>
      </p:sp>
      <p:sp>
        <p:nvSpPr>
          <p:cNvPr id="11" name="6-Point Star 10"/>
          <p:cNvSpPr/>
          <p:nvPr/>
        </p:nvSpPr>
        <p:spPr>
          <a:xfrm>
            <a:off x="421147" y="5265468"/>
            <a:ext cx="803622" cy="6337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4</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1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76744"/>
            <a:ext cx="11639005" cy="3539430"/>
          </a:xfrm>
          <a:prstGeom prst="rect">
            <a:avLst/>
          </a:prstGeom>
        </p:spPr>
        <p:txBody>
          <a:bodyPr wrap="square">
            <a:spAutoFit/>
          </a:bodyPr>
          <a:lstStyle/>
          <a:p>
            <a:r>
              <a:rPr lang="en-US" sz="2800" b="1" i="0" dirty="0" smtClean="0">
                <a:solidFill>
                  <a:srgbClr val="FF0000"/>
                </a:solidFill>
                <a:effectLst/>
                <a:latin typeface="Times New Roman" panose="02020603050405020304" pitchFamily="18" charset="0"/>
                <a:cs typeface="Times New Roman" panose="02020603050405020304" pitchFamily="18" charset="0"/>
              </a:rPr>
              <a:t>5. </a:t>
            </a:r>
            <a:r>
              <a:rPr lang="vi-VN" sz="2800" b="1" i="0" dirty="0" smtClean="0">
                <a:solidFill>
                  <a:srgbClr val="FF0000"/>
                </a:solidFill>
                <a:effectLst/>
                <a:latin typeface="Times New Roman" panose="02020603050405020304" pitchFamily="18" charset="0"/>
                <a:cs typeface="Times New Roman" panose="02020603050405020304" pitchFamily="18" charset="0"/>
              </a:rPr>
              <a:t>Cùng tìm hiểu bài.</a:t>
            </a:r>
            <a:endParaRPr lang="vi-VN" sz="2800" b="0" i="0" dirty="0" smtClean="0">
              <a:solidFill>
                <a:srgbClr val="FF0000"/>
              </a:solidFill>
              <a:effectLst/>
              <a:latin typeface="Times New Roman" panose="02020603050405020304" pitchFamily="18" charset="0"/>
              <a:cs typeface="Times New Roman" panose="02020603050405020304" pitchFamily="18" charset="0"/>
            </a:endParaRPr>
          </a:p>
          <a:p>
            <a:pPr algn="just"/>
            <a:r>
              <a:rPr lang="vi-VN" sz="2800" b="0" i="1" dirty="0" smtClean="0">
                <a:solidFill>
                  <a:srgbClr val="000000"/>
                </a:solidFill>
                <a:effectLst/>
                <a:latin typeface="Times New Roman" panose="02020603050405020304" pitchFamily="18" charset="0"/>
                <a:cs typeface="Times New Roman" panose="02020603050405020304" pitchFamily="18" charset="0"/>
              </a:rPr>
              <a:t>1) Dựa vào nội dung bài đọc, chọn những ý thể hiện sự thông minh của Nguyền Hiền.</a:t>
            </a:r>
          </a:p>
          <a:p>
            <a:pPr algn="just"/>
            <a:r>
              <a:rPr lang="vi-VN" sz="2800" b="0" i="0" dirty="0" smtClean="0">
                <a:solidFill>
                  <a:srgbClr val="000000"/>
                </a:solidFill>
                <a:effectLst/>
                <a:latin typeface="Times New Roman" panose="02020603050405020304" pitchFamily="18" charset="0"/>
                <a:cs typeface="Times New Roman" panose="02020603050405020304" pitchFamily="18" charset="0"/>
              </a:rPr>
              <a:t>- Lúc còn bé, rất ham thả diều</a:t>
            </a:r>
          </a:p>
          <a:p>
            <a:pPr algn="just"/>
            <a:r>
              <a:rPr lang="vi-VN" sz="2800" b="0" i="0" dirty="0" smtClean="0">
                <a:solidFill>
                  <a:srgbClr val="000000"/>
                </a:solidFill>
                <a:effectLst/>
                <a:latin typeface="Times New Roman" panose="02020603050405020304" pitchFamily="18" charset="0"/>
                <a:cs typeface="Times New Roman" panose="02020603050405020304" pitchFamily="18" charset="0"/>
              </a:rPr>
              <a:t>- Lên sáu tuổi đã theo học ông thầy trong làng</a:t>
            </a:r>
          </a:p>
          <a:p>
            <a:pPr algn="just"/>
            <a:r>
              <a:rPr lang="vi-VN" sz="2800" b="0" i="0" dirty="0" smtClean="0">
                <a:solidFill>
                  <a:srgbClr val="000000"/>
                </a:solidFill>
                <a:effectLst/>
                <a:latin typeface="Times New Roman" panose="02020603050405020304" pitchFamily="18" charset="0"/>
                <a:cs typeface="Times New Roman" panose="02020603050405020304" pitchFamily="18" charset="0"/>
              </a:rPr>
              <a:t>- Học đến đâu hiểu ngay đến đó</a:t>
            </a:r>
          </a:p>
          <a:p>
            <a:pPr algn="just"/>
            <a:r>
              <a:rPr lang="vi-VN" sz="2800" b="0" i="0" dirty="0" smtClean="0">
                <a:solidFill>
                  <a:srgbClr val="000000"/>
                </a:solidFill>
                <a:effectLst/>
                <a:latin typeface="Times New Roman" panose="02020603050405020304" pitchFamily="18" charset="0"/>
                <a:cs typeface="Times New Roman" panose="02020603050405020304" pitchFamily="18" charset="0"/>
              </a:rPr>
              <a:t>- Có trí nhớ lạ thường</a:t>
            </a:r>
          </a:p>
          <a:p>
            <a:pPr algn="just"/>
            <a:r>
              <a:rPr lang="vi-VN" sz="2800" b="0" i="0" dirty="0" smtClean="0">
                <a:solidFill>
                  <a:srgbClr val="000000"/>
                </a:solidFill>
                <a:effectLst/>
                <a:latin typeface="Times New Roman" panose="02020603050405020304" pitchFamily="18" charset="0"/>
                <a:cs typeface="Times New Roman" panose="02020603050405020304" pitchFamily="18" charset="0"/>
              </a:rPr>
              <a:t>- Có hôm học thuộc hai mươi trang sách mà vẫn có thời gian để chơi diều</a:t>
            </a:r>
          </a:p>
        </p:txBody>
      </p:sp>
      <p:sp>
        <p:nvSpPr>
          <p:cNvPr id="5" name="Rectangle 4"/>
          <p:cNvSpPr/>
          <p:nvPr/>
        </p:nvSpPr>
        <p:spPr>
          <a:xfrm>
            <a:off x="209006" y="3749457"/>
            <a:ext cx="10515600" cy="3108543"/>
          </a:xfrm>
          <a:prstGeom prst="rect">
            <a:avLst/>
          </a:prstGeom>
        </p:spPr>
        <p:txBody>
          <a:bodyPr wrap="square">
            <a:spAutoFit/>
          </a:bodyPr>
          <a:lstStyle/>
          <a:p>
            <a:pPr algn="just"/>
            <a:r>
              <a:rPr lang="vi-VN" sz="2800" b="1" i="0" dirty="0" smtClean="0">
                <a:solidFill>
                  <a:srgbClr val="FF0000"/>
                </a:solidFill>
                <a:effectLst/>
                <a:latin typeface="+mj-lt"/>
              </a:rPr>
              <a:t>Những ý thể hiện sự thông minh của Nguyền Hiền là:</a:t>
            </a:r>
          </a:p>
          <a:p>
            <a:pPr algn="just"/>
            <a:r>
              <a:rPr lang="vi-VN" sz="2800" b="1" i="0" dirty="0" smtClean="0">
                <a:solidFill>
                  <a:srgbClr val="FF0000"/>
                </a:solidFill>
                <a:effectLst/>
                <a:latin typeface="+mj-lt"/>
              </a:rPr>
              <a:t>- Học đến đâu hiểu ngay đến đó</a:t>
            </a:r>
          </a:p>
          <a:p>
            <a:pPr algn="just"/>
            <a:r>
              <a:rPr lang="vi-VN" sz="2800" b="1" i="0" dirty="0" smtClean="0">
                <a:solidFill>
                  <a:srgbClr val="FF0000"/>
                </a:solidFill>
                <a:effectLst/>
                <a:latin typeface="+mj-lt"/>
              </a:rPr>
              <a:t>- Có trí nhớ lạ thường</a:t>
            </a:r>
          </a:p>
          <a:p>
            <a:pPr algn="just"/>
            <a:r>
              <a:rPr lang="vi-VN" sz="2800" b="1" i="0" dirty="0" smtClean="0">
                <a:solidFill>
                  <a:srgbClr val="FF0000"/>
                </a:solidFill>
                <a:effectLst/>
                <a:latin typeface="+mj-lt"/>
              </a:rPr>
              <a:t>- Có hôm học thuộc hai mươi trang sách mà vẫn có thời gian để chơi diều.</a:t>
            </a:r>
            <a:endParaRPr lang="en-US" sz="2800" b="1" i="0" dirty="0" smtClean="0">
              <a:solidFill>
                <a:srgbClr val="FF0000"/>
              </a:solidFill>
              <a:effectLst/>
              <a:latin typeface="+mj-lt"/>
            </a:endParaRPr>
          </a:p>
          <a:p>
            <a:pPr algn="just"/>
            <a:r>
              <a:rPr lang="vi-VN" sz="2800" b="1" i="0" dirty="0" smtClean="0">
                <a:solidFill>
                  <a:srgbClr val="FF0000"/>
                </a:solidFill>
                <a:effectLst/>
                <a:latin typeface="+mj-lt"/>
              </a:rPr>
              <a:t/>
            </a:r>
            <a:br>
              <a:rPr lang="vi-VN" sz="2800" b="1" i="0" dirty="0" smtClean="0">
                <a:solidFill>
                  <a:srgbClr val="FF0000"/>
                </a:solidFill>
                <a:effectLst/>
                <a:latin typeface="+mj-lt"/>
              </a:rPr>
            </a:br>
            <a:endParaRPr lang="en-US" sz="2800" b="1" dirty="0">
              <a:solidFill>
                <a:srgbClr val="FF0000"/>
              </a:solidFill>
              <a:latin typeface="+mj-lt"/>
            </a:endParaRPr>
          </a:p>
        </p:txBody>
      </p:sp>
      <p:pic>
        <p:nvPicPr>
          <p:cNvPr id="6"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6331" y="5582194"/>
            <a:ext cx="2170704" cy="1158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nguyenhien.jpg"/>
          <p:cNvPicPr>
            <a:picLocks noChangeAspect="1"/>
          </p:cNvPicPr>
          <p:nvPr/>
        </p:nvPicPr>
        <p:blipFill>
          <a:blip r:embed="rId3" cstate="print"/>
          <a:stretch>
            <a:fillRect/>
          </a:stretch>
        </p:blipFill>
        <p:spPr>
          <a:xfrm>
            <a:off x="209006" y="6030685"/>
            <a:ext cx="1280160" cy="7097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71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 y="116568"/>
            <a:ext cx="11639005" cy="3539430"/>
          </a:xfrm>
          <a:prstGeom prst="rect">
            <a:avLst/>
          </a:prstGeom>
        </p:spPr>
        <p:txBody>
          <a:bodyPr wrap="square">
            <a:spAutoFit/>
          </a:bodyPr>
          <a:lstStyle/>
          <a:p>
            <a:r>
              <a:rPr lang="vi-VN" sz="2800" i="1" dirty="0">
                <a:latin typeface="+mj-lt"/>
              </a:rPr>
              <a:t>2)  Hỏi – đáp:</a:t>
            </a:r>
            <a:endParaRPr lang="vi-VN" sz="2800" dirty="0">
              <a:latin typeface="+mj-lt"/>
            </a:endParaRPr>
          </a:p>
          <a:p>
            <a:r>
              <a:rPr lang="vi-VN" sz="2800" b="1" dirty="0">
                <a:latin typeface="+mj-lt"/>
              </a:rPr>
              <a:t>a) Nguyền Hiền ham học và chịu khó như thế nào?</a:t>
            </a:r>
          </a:p>
          <a:p>
            <a:pPr algn="just"/>
            <a:r>
              <a:rPr lang="vi-VN" sz="2800" dirty="0">
                <a:solidFill>
                  <a:srgbClr val="FF0000"/>
                </a:solidFill>
                <a:latin typeface="+mj-lt"/>
              </a:rPr>
              <a:t>Nguyễn Hiền rất ham học và chịu khó: Nhà quá nghèo nên ban ngày, ông vừa chăn trâu vừa đứng ngoài lớp nghe giảng nhờ cho dù trời mua gió. Tối đến, ông chờ bạn thuộc bài mới mượn vở về học. Ông lấy lưng trâu, nền cát làm sách, ngón tay hay mảnh gạch vỡ làm bút còn đèn là vỏ trứng thả đom đóm vào trong. Mỗi kì thi, ông làm bài vào lá chuối khô nhờ bạn xin thầy chấm hộ.</a:t>
            </a:r>
            <a:br>
              <a:rPr lang="vi-VN" sz="2800" dirty="0">
                <a:solidFill>
                  <a:srgbClr val="FF0000"/>
                </a:solidFill>
                <a:latin typeface="+mj-lt"/>
              </a:rPr>
            </a:br>
            <a:endParaRPr lang="vi-VN" sz="2800" dirty="0">
              <a:solidFill>
                <a:srgbClr val="FF0000"/>
              </a:solidFill>
              <a:latin typeface="+mj-lt"/>
            </a:endParaRPr>
          </a:p>
        </p:txBody>
      </p:sp>
      <p:pic>
        <p:nvPicPr>
          <p:cNvPr id="6"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6331" y="5582194"/>
            <a:ext cx="2170704" cy="1158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067006" y="2730138"/>
            <a:ext cx="4415246" cy="2612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742"/>
          <a:stretch/>
        </p:blipFill>
        <p:spPr>
          <a:xfrm>
            <a:off x="1985555" y="3558029"/>
            <a:ext cx="3971108" cy="318240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2214" r="10000"/>
          <a:stretch/>
        </p:blipFill>
        <p:spPr>
          <a:xfrm>
            <a:off x="6135251" y="3614056"/>
            <a:ext cx="3522492" cy="31263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1142"/>
            <a:ext cx="1806967" cy="996858"/>
          </a:xfrm>
          <a:prstGeom prst="rect">
            <a:avLst/>
          </a:prstGeom>
        </p:spPr>
      </p:pic>
    </p:spTree>
    <p:extLst>
      <p:ext uri="{BB962C8B-B14F-4D97-AF65-F5344CB8AC3E}">
        <p14:creationId xmlns:p14="http://schemas.microsoft.com/office/powerpoint/2010/main" val="1178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512</Words>
  <Application>Microsoft Office PowerPoint</Application>
  <PresentationFormat>Widescreen</PresentationFormat>
  <Paragraphs>82</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HP001 4 hàng</vt:lpstr>
      <vt:lpstr>HP001 4H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cp:revision>
  <dcterms:created xsi:type="dcterms:W3CDTF">2021-11-08T03:17:01Z</dcterms:created>
  <dcterms:modified xsi:type="dcterms:W3CDTF">2022-02-08T13:24:20Z</dcterms:modified>
</cp:coreProperties>
</file>