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70" r:id="rId11"/>
    <p:sldId id="271" r:id="rId12"/>
    <p:sldId id="276" r:id="rId13"/>
    <p:sldId id="278" r:id="rId14"/>
    <p:sldId id="279" r:id="rId15"/>
    <p:sldId id="272" r:id="rId16"/>
    <p:sldId id="280" r:id="rId17"/>
    <p:sldId id="285" r:id="rId18"/>
    <p:sldId id="286" r:id="rId19"/>
    <p:sldId id="287" r:id="rId20"/>
    <p:sldId id="288" r:id="rId21"/>
    <p:sldId id="289" r:id="rId22"/>
    <p:sldId id="282" r:id="rId23"/>
    <p:sldId id="283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14B5-DEB0-4647-A9FB-B31A6787F04B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3F04-FE80-445A-94E6-DA24805E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7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0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1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01287"/>
            <a:ext cx="2142464" cy="2856619"/>
          </a:xfrm>
          <a:prstGeom prst="rect">
            <a:avLst/>
          </a:prstGeom>
        </p:spPr>
      </p:pic>
      <p:grpSp>
        <p:nvGrpSpPr>
          <p:cNvPr id="2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835856"/>
            <a:ext cx="998592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8"/>
            <a:ext cx="1800253" cy="959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8"/>
            <a:ext cx="1800253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835856"/>
            <a:ext cx="9985925" cy="1576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9144000" cy="3492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3CA7-5FCB-4079-89C5-BE71DCF2323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B7AF-458A-4738-9203-FB35C6B66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pq\Downloads\Ai-Yeu-Bac-Ho-Chi-Minh-Various-Artists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06" y="3332989"/>
            <a:ext cx="6246389" cy="37087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209800"/>
            <a:ext cx="7690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 CÁC EM HỌC SINH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 ĐẾN VỚI BUỔI HỌC NGÀY HÔM NAY</a:t>
            </a:r>
          </a:p>
          <a:p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288795" y="968456"/>
            <a:ext cx="633788" cy="898707"/>
            <a:chOff x="11050288" y="954351"/>
            <a:chExt cx="844941" cy="898707"/>
          </a:xfrm>
        </p:grpSpPr>
        <p:sp>
          <p:nvSpPr>
            <p:cNvPr id="30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30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57"/>
          <p:cNvSpPr txBox="1"/>
          <p:nvPr/>
        </p:nvSpPr>
        <p:spPr>
          <a:xfrm>
            <a:off x="838200" y="2514600"/>
            <a:ext cx="8077200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altLang="zh-CN" sz="3200" b="1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文本框 60"/>
          <p:cNvSpPr txBox="1"/>
          <p:nvPr/>
        </p:nvSpPr>
        <p:spPr>
          <a:xfrm>
            <a:off x="-228601" y="1524000"/>
            <a:ext cx="5328708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3"/>
          <p:cNvGrpSpPr>
            <a:grpSpLocks noChangeAspect="1"/>
          </p:cNvGrpSpPr>
          <p:nvPr/>
        </p:nvGrpSpPr>
        <p:grpSpPr bwMode="auto">
          <a:xfrm rot="20521541" flipH="1">
            <a:off x="7720968" y="851305"/>
            <a:ext cx="479262" cy="721871"/>
            <a:chOff x="2678" y="933"/>
            <a:chExt cx="2080" cy="2350"/>
          </a:xfrm>
          <a:solidFill>
            <a:srgbClr val="206F6F"/>
          </a:solidFill>
        </p:grpSpPr>
        <p:sp>
          <p:nvSpPr>
            <p:cNvPr id="71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7"/>
          <p:cNvSpPr txBox="1"/>
          <p:nvPr/>
        </p:nvSpPr>
        <p:spPr>
          <a:xfrm>
            <a:off x="4191000" y="2667000"/>
            <a:ext cx="2514600" cy="7194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</a:t>
            </a:r>
          </a:p>
        </p:txBody>
      </p:sp>
      <p:grpSp>
        <p:nvGrpSpPr>
          <p:cNvPr id="39" name="组合 50"/>
          <p:cNvGrpSpPr/>
          <p:nvPr/>
        </p:nvGrpSpPr>
        <p:grpSpPr>
          <a:xfrm>
            <a:off x="838200" y="533400"/>
            <a:ext cx="4038600" cy="2362197"/>
            <a:chOff x="3464228" y="2075322"/>
            <a:chExt cx="3712898" cy="2382054"/>
          </a:xfrm>
        </p:grpSpPr>
        <p:sp>
          <p:nvSpPr>
            <p:cNvPr id="41" name="椭圆 52"/>
            <p:cNvSpPr/>
            <p:nvPr/>
          </p:nvSpPr>
          <p:spPr>
            <a:xfrm>
              <a:off x="4567794" y="2075322"/>
              <a:ext cx="1470212" cy="1470212"/>
            </a:xfrm>
            <a:prstGeom prst="ellipse">
              <a:avLst/>
            </a:prstGeom>
            <a:solidFill>
              <a:srgbClr val="F5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53"/>
            <p:cNvSpPr/>
            <p:nvPr/>
          </p:nvSpPr>
          <p:spPr>
            <a:xfrm>
              <a:off x="5099717" y="3030450"/>
              <a:ext cx="1358774" cy="1358774"/>
            </a:xfrm>
            <a:prstGeom prst="ellipse">
              <a:avLst/>
            </a:prstGeom>
            <a:solidFill>
              <a:srgbClr val="F5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4"/>
            <p:cNvSpPr/>
            <p:nvPr/>
          </p:nvSpPr>
          <p:spPr>
            <a:xfrm>
              <a:off x="4224941" y="3098602"/>
              <a:ext cx="1358774" cy="1358774"/>
            </a:xfrm>
            <a:prstGeom prst="ellipse">
              <a:avLst/>
            </a:prstGeom>
            <a:solidFill>
              <a:srgbClr val="F5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5"/>
            <p:cNvSpPr/>
            <p:nvPr/>
          </p:nvSpPr>
          <p:spPr>
            <a:xfrm>
              <a:off x="4012259" y="2523551"/>
              <a:ext cx="1052745" cy="1052745"/>
            </a:xfrm>
            <a:prstGeom prst="ellipse">
              <a:avLst/>
            </a:prstGeom>
            <a:solidFill>
              <a:srgbClr val="F5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6"/>
            <p:cNvSpPr/>
            <p:nvPr/>
          </p:nvSpPr>
          <p:spPr>
            <a:xfrm>
              <a:off x="3464228" y="3021778"/>
              <a:ext cx="1198101" cy="1198101"/>
            </a:xfrm>
            <a:prstGeom prst="ellipse">
              <a:avLst/>
            </a:prstGeom>
            <a:solidFill>
              <a:srgbClr val="F5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7"/>
            <p:cNvSpPr/>
            <p:nvPr/>
          </p:nvSpPr>
          <p:spPr>
            <a:xfrm>
              <a:off x="5694500" y="2585014"/>
              <a:ext cx="1104636" cy="1104636"/>
            </a:xfrm>
            <a:prstGeom prst="ellipse">
              <a:avLst/>
            </a:prstGeom>
            <a:solidFill>
              <a:srgbClr val="F5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8"/>
            <p:cNvSpPr/>
            <p:nvPr/>
          </p:nvSpPr>
          <p:spPr>
            <a:xfrm>
              <a:off x="5818352" y="2938205"/>
              <a:ext cx="1358774" cy="1358774"/>
            </a:xfrm>
            <a:prstGeom prst="ellipse">
              <a:avLst/>
            </a:prstGeom>
            <a:solidFill>
              <a:srgbClr val="F5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60"/>
          <p:cNvSpPr txBox="1"/>
          <p:nvPr/>
        </p:nvSpPr>
        <p:spPr>
          <a:xfrm>
            <a:off x="228600" y="1524000"/>
            <a:ext cx="53287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组合 79"/>
          <p:cNvGrpSpPr/>
          <p:nvPr/>
        </p:nvGrpSpPr>
        <p:grpSpPr>
          <a:xfrm>
            <a:off x="1066800" y="685800"/>
            <a:ext cx="850407" cy="876188"/>
            <a:chOff x="550389" y="5845949"/>
            <a:chExt cx="1133729" cy="876188"/>
          </a:xfrm>
        </p:grpSpPr>
        <p:sp>
          <p:nvSpPr>
            <p:cNvPr id="59" name="Freeform 5"/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"/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152400" y="925607"/>
            <a:ext cx="8991600" cy="593239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cháu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endParaRPr lang="en-US" altLang="zh-CN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vườn</a:t>
            </a:r>
            <a:r>
              <a:rPr lang="en-US" dirty="0"/>
              <a:t> </a:t>
            </a:r>
            <a:r>
              <a:rPr lang="en-US" dirty="0" err="1"/>
              <a:t>Bách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,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. Qua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dirty="0" err="1" smtClean="0"/>
              <a:t>ịch</a:t>
            </a:r>
            <a:r>
              <a:rPr lang="en-US" dirty="0"/>
              <a:t>,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ở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.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bầy</a:t>
            </a:r>
            <a:r>
              <a:rPr lang="en-US" dirty="0"/>
              <a:t> </a:t>
            </a:r>
            <a:r>
              <a:rPr lang="en-US" dirty="0" err="1"/>
              <a:t>chim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ùa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bám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</a:t>
            </a:r>
            <a:r>
              <a:rPr lang="en-US" dirty="0" err="1"/>
              <a:t>sắt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.</a:t>
            </a:r>
          </a:p>
          <a:p>
            <a:r>
              <a:rPr lang="en-US" dirty="0"/>
              <a:t>     </a:t>
            </a:r>
            <a:r>
              <a:rPr lang="en-US" dirty="0" err="1"/>
              <a:t>Bỗng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thềm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,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nén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sướng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reo </a:t>
            </a:r>
            <a:r>
              <a:rPr lang="en-US" dirty="0" err="1"/>
              <a:t>lên</a:t>
            </a:r>
            <a:r>
              <a:rPr lang="en-US" dirty="0"/>
              <a:t> : “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!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muôn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!”.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vẫy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: “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!”</a:t>
            </a:r>
          </a:p>
          <a:p>
            <a:r>
              <a:rPr lang="en-US" dirty="0"/>
              <a:t>    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ngờ</a:t>
            </a:r>
            <a:r>
              <a:rPr lang="en-US" dirty="0"/>
              <a:t>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ton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hô</a:t>
            </a:r>
            <a:r>
              <a:rPr lang="en-US" dirty="0"/>
              <a:t> to : “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ạ !”.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thềm</a:t>
            </a:r>
            <a:r>
              <a:rPr lang="en-US" dirty="0"/>
              <a:t>, </a:t>
            </a:r>
            <a:r>
              <a:rPr lang="en-US" dirty="0" err="1"/>
              <a:t>Bác</a:t>
            </a:r>
            <a:r>
              <a:rPr lang="en-US" dirty="0"/>
              <a:t> dang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đón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quây</a:t>
            </a:r>
            <a:r>
              <a:rPr lang="en-US" dirty="0"/>
              <a:t> </a:t>
            </a:r>
            <a:r>
              <a:rPr lang="en-US" dirty="0" err="1"/>
              <a:t>quẩn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.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vườn</a:t>
            </a:r>
            <a:r>
              <a:rPr lang="en-US" dirty="0"/>
              <a:t>...</a:t>
            </a:r>
          </a:p>
          <a:p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chia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.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vâng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cha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.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hứa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ngoan</a:t>
            </a:r>
            <a:r>
              <a:rPr lang="en-US" dirty="0"/>
              <a:t>,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.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, </a:t>
            </a:r>
            <a:r>
              <a:rPr lang="en-US" dirty="0" err="1"/>
              <a:t>ôm</a:t>
            </a:r>
            <a:r>
              <a:rPr lang="en-US" dirty="0"/>
              <a:t> </a:t>
            </a:r>
            <a:r>
              <a:rPr lang="en-US" dirty="0" err="1"/>
              <a:t>hôn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ngoảnh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thềm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, </a:t>
            </a:r>
            <a:r>
              <a:rPr lang="en-US" dirty="0" err="1"/>
              <a:t>vẫy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âu</a:t>
            </a:r>
            <a:r>
              <a:rPr lang="en-US" dirty="0"/>
              <a:t> </a:t>
            </a:r>
            <a:r>
              <a:rPr lang="en-US" dirty="0" err="1"/>
              <a:t>yếm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.</a:t>
            </a:r>
          </a:p>
          <a:p>
            <a:r>
              <a:rPr lang="en-US" dirty="0" smtClean="0"/>
              <a:t>                                                                   (</a:t>
            </a:r>
            <a:r>
              <a:rPr lang="en-US" dirty="0"/>
              <a:t>Theo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đức</a:t>
            </a:r>
            <a:r>
              <a:rPr lang="en-US" dirty="0"/>
              <a:t> 2, NXB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, 1994)</a:t>
            </a:r>
            <a:endParaRPr lang="en-US" altLang="zh-CN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47446"/>
            <a:ext cx="1524000" cy="1210554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057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744842" cy="36597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1753348" cy="233779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09800" y="914400"/>
            <a:ext cx="719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9431" y="1905000"/>
            <a:ext cx="879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3400" y="30480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36576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dang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400" y="42672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dắt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vườn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3400" y="49530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56388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lễ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744842" cy="36597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1753348" cy="233779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09800" y="914400"/>
            <a:ext cx="719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19200" y="3505200"/>
            <a:ext cx="6766088" cy="2696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mến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744842" cy="36597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1753348" cy="233779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09800" y="914400"/>
            <a:ext cx="719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057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tỏ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3048000"/>
            <a:ext cx="7621571" cy="2696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tỏ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hiếu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gắng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lễ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cha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288795" y="968456"/>
            <a:ext cx="633788" cy="898707"/>
            <a:chOff x="11050288" y="954351"/>
            <a:chExt cx="844941" cy="898707"/>
          </a:xfrm>
        </p:grpSpPr>
        <p:sp>
          <p:nvSpPr>
            <p:cNvPr id="30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30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57"/>
          <p:cNvSpPr txBox="1"/>
          <p:nvPr/>
        </p:nvSpPr>
        <p:spPr>
          <a:xfrm>
            <a:off x="685800" y="3200400"/>
            <a:ext cx="8458200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13"/>
          <p:cNvGrpSpPr>
            <a:grpSpLocks noChangeAspect="1"/>
          </p:cNvGrpSpPr>
          <p:nvPr/>
        </p:nvGrpSpPr>
        <p:grpSpPr bwMode="auto">
          <a:xfrm rot="20521541" flipH="1">
            <a:off x="7720968" y="851305"/>
            <a:ext cx="479262" cy="721871"/>
            <a:chOff x="2678" y="933"/>
            <a:chExt cx="2080" cy="2350"/>
          </a:xfrm>
          <a:solidFill>
            <a:srgbClr val="206F6F"/>
          </a:solidFill>
        </p:grpSpPr>
        <p:sp>
          <p:nvSpPr>
            <p:cNvPr id="71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7"/>
          <p:cNvSpPr txBox="1"/>
          <p:nvPr/>
        </p:nvSpPr>
        <p:spPr>
          <a:xfrm>
            <a:off x="3733800" y="3200400"/>
            <a:ext cx="2514600" cy="7194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</a:t>
            </a:r>
          </a:p>
        </p:txBody>
      </p:sp>
      <p:grpSp>
        <p:nvGrpSpPr>
          <p:cNvPr id="39" name="组合 60"/>
          <p:cNvGrpSpPr/>
          <p:nvPr/>
        </p:nvGrpSpPr>
        <p:grpSpPr>
          <a:xfrm>
            <a:off x="685800" y="762000"/>
            <a:ext cx="4114800" cy="2057400"/>
            <a:chOff x="3464228" y="2075322"/>
            <a:chExt cx="3712898" cy="2382054"/>
          </a:xfrm>
          <a:solidFill>
            <a:srgbClr val="EC7070"/>
          </a:solidFill>
        </p:grpSpPr>
        <p:sp>
          <p:nvSpPr>
            <p:cNvPr id="43" name="椭圆 62"/>
            <p:cNvSpPr/>
            <p:nvPr/>
          </p:nvSpPr>
          <p:spPr>
            <a:xfrm>
              <a:off x="4567794" y="2075322"/>
              <a:ext cx="1470212" cy="14702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63"/>
            <p:cNvSpPr/>
            <p:nvPr/>
          </p:nvSpPr>
          <p:spPr>
            <a:xfrm>
              <a:off x="5099717" y="3030450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64"/>
            <p:cNvSpPr/>
            <p:nvPr/>
          </p:nvSpPr>
          <p:spPr>
            <a:xfrm>
              <a:off x="4224941" y="3098602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65"/>
            <p:cNvSpPr/>
            <p:nvPr/>
          </p:nvSpPr>
          <p:spPr>
            <a:xfrm>
              <a:off x="4012259" y="2523551"/>
              <a:ext cx="1052745" cy="10527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66"/>
            <p:cNvSpPr/>
            <p:nvPr/>
          </p:nvSpPr>
          <p:spPr>
            <a:xfrm>
              <a:off x="3464228" y="3021778"/>
              <a:ext cx="1198101" cy="1198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67"/>
            <p:cNvSpPr/>
            <p:nvPr/>
          </p:nvSpPr>
          <p:spPr>
            <a:xfrm>
              <a:off x="5694500" y="2585014"/>
              <a:ext cx="1104636" cy="1104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68"/>
            <p:cNvSpPr/>
            <p:nvPr/>
          </p:nvSpPr>
          <p:spPr>
            <a:xfrm>
              <a:off x="5818352" y="2938205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79"/>
          <p:cNvGrpSpPr/>
          <p:nvPr/>
        </p:nvGrpSpPr>
        <p:grpSpPr>
          <a:xfrm>
            <a:off x="838200" y="762000"/>
            <a:ext cx="850407" cy="876188"/>
            <a:chOff x="550389" y="5845949"/>
            <a:chExt cx="1133729" cy="876188"/>
          </a:xfrm>
        </p:grpSpPr>
        <p:sp>
          <p:nvSpPr>
            <p:cNvPr id="64" name="Freeform 5"/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"/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文本框 60"/>
          <p:cNvSpPr txBox="1"/>
          <p:nvPr/>
        </p:nvSpPr>
        <p:spPr>
          <a:xfrm>
            <a:off x="152400" y="1524000"/>
            <a:ext cx="53287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HOẠT ĐỘNG 3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62000" y="838200"/>
            <a:ext cx="802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niên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5400" y="21336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5400" y="28956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5400" y="36576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43434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95400" y="5029200"/>
            <a:ext cx="87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Khiêm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5438"/>
            <a:ext cx="1994080" cy="1382562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66800"/>
            <a:ext cx="836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905000"/>
            <a:ext cx="6818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200400"/>
            <a:ext cx="6818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hào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419600"/>
            <a:ext cx="6818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đẹp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Nam…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857184"/>
            <a:ext cx="2667000" cy="2000815"/>
          </a:xfrm>
          <a:prstGeom prst="rect">
            <a:avLst/>
          </a:prstGeom>
        </p:spPr>
      </p:pic>
      <p:pic>
        <p:nvPicPr>
          <p:cNvPr id="15" name="图片 71695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71695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1695" descr="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71695" descr="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1447800"/>
            <a:ext cx="5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286000"/>
            <a:ext cx="909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352800"/>
            <a:ext cx="909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iữ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648200"/>
            <a:ext cx="3962400" cy="20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1695" descr="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71695" descr="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2438400"/>
            <a:ext cx="909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đỡ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447800"/>
            <a:ext cx="483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276600"/>
            <a:ext cx="909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114800"/>
            <a:ext cx="686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816878"/>
            <a:ext cx="2041122" cy="20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49" y="3481034"/>
            <a:ext cx="1465012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13139"/>
            <a:ext cx="2222512" cy="2623837"/>
          </a:xfrm>
          <a:prstGeom prst="rect">
            <a:avLst/>
          </a:prstGeom>
        </p:spPr>
      </p:pic>
      <p:grpSp>
        <p:nvGrpSpPr>
          <p:cNvPr id="2" name="组合 7"/>
          <p:cNvGrpSpPr/>
          <p:nvPr/>
        </p:nvGrpSpPr>
        <p:grpSpPr>
          <a:xfrm>
            <a:off x="3048000" y="-52445"/>
            <a:ext cx="3505200" cy="2465174"/>
            <a:chOff x="3651581" y="-39334"/>
            <a:chExt cx="3505200" cy="1848880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651581" y="1200149"/>
              <a:ext cx="3505200" cy="60939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600" kern="0" dirty="0" smtClean="0">
                  <a:solidFill>
                    <a:schemeClr val="bg1"/>
                  </a:solidFill>
                  <a:latin typeface="华康方圆体W7(P)" pitchFamily="82" charset="-122"/>
                  <a:ea typeface="华康方圆体W7(P)" pitchFamily="82" charset="-122"/>
                </a:rPr>
                <a:t>   </a:t>
              </a:r>
              <a:r>
                <a:rPr lang="en-US" altLang="zh-CN" sz="3600" b="1" kern="0" dirty="0" smtClean="0">
                  <a:solidFill>
                    <a:schemeClr val="tx1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ĐẠO ĐỨC</a:t>
              </a:r>
              <a:endParaRPr lang="zh-CN" altLang="en-US" sz="3600" b="1" kern="0" dirty="0">
                <a:solidFill>
                  <a:schemeClr val="tx1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52" y="4544673"/>
            <a:ext cx="2203537" cy="2560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895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48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KÍNH YÊU BÁC HỒ </a:t>
            </a:r>
          </a:p>
          <a:p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1695" descr="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71695" descr="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1371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438400"/>
            <a:ext cx="909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581400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7305"/>
          <a:stretch>
            <a:fillRect/>
          </a:stretch>
        </p:blipFill>
        <p:spPr>
          <a:xfrm>
            <a:off x="6629400" y="4417077"/>
            <a:ext cx="1818503" cy="24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1695" descr="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71695" descr="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143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Khiêm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tốn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909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khiêm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909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rơi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869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đỡ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khăn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24" y="5029200"/>
            <a:ext cx="25351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1505954" y="174171"/>
            <a:ext cx="6122030" cy="4833266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497910" y="2667003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9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5"/>
          <p:cNvGrpSpPr/>
          <p:nvPr/>
        </p:nvGrpSpPr>
        <p:grpSpPr>
          <a:xfrm flipV="1">
            <a:off x="2419125" y="1905001"/>
            <a:ext cx="1124544" cy="2362431"/>
            <a:chOff x="1547664" y="32770"/>
            <a:chExt cx="1217765" cy="1918701"/>
          </a:xfrm>
          <a:noFill/>
          <a:effectLst/>
        </p:grpSpPr>
        <p:sp>
          <p:nvSpPr>
            <p:cNvPr id="67" name="任意多边形 66"/>
            <p:cNvSpPr/>
            <p:nvPr/>
          </p:nvSpPr>
          <p:spPr>
            <a:xfrm>
              <a:off x="2026831" y="32770"/>
              <a:ext cx="248979" cy="1171575"/>
            </a:xfrm>
            <a:custGeom>
              <a:avLst/>
              <a:gdLst>
                <a:gd name="connsiteX0" fmla="*/ 248979 w 248979"/>
                <a:gd name="connsiteY0" fmla="*/ 0 h 1171575"/>
                <a:gd name="connsiteX1" fmla="*/ 1329 w 248979"/>
                <a:gd name="connsiteY1" fmla="*/ 523875 h 1171575"/>
                <a:gd name="connsiteX2" fmla="*/ 144204 w 248979"/>
                <a:gd name="connsiteY2" fmla="*/ 1171575 h 1171575"/>
                <a:gd name="connsiteX3" fmla="*/ 144204 w 248979"/>
                <a:gd name="connsiteY3" fmla="*/ 1171575 h 1171575"/>
                <a:gd name="connsiteX4" fmla="*/ 144204 w 248979"/>
                <a:gd name="connsiteY4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9" h="1171575">
                  <a:moveTo>
                    <a:pt x="248979" y="0"/>
                  </a:moveTo>
                  <a:cubicBezTo>
                    <a:pt x="133885" y="164306"/>
                    <a:pt x="18791" y="328613"/>
                    <a:pt x="1329" y="523875"/>
                  </a:cubicBezTo>
                  <a:cubicBezTo>
                    <a:pt x="-16133" y="719137"/>
                    <a:pt x="144204" y="1171575"/>
                    <a:pt x="144204" y="1171575"/>
                  </a:cubicBezTo>
                  <a:lnTo>
                    <a:pt x="144204" y="1171575"/>
                  </a:lnTo>
                  <a:lnTo>
                    <a:pt x="144204" y="1171575"/>
                  </a:lnTo>
                </a:path>
              </a:pathLst>
            </a:custGeom>
            <a:grpFill/>
            <a:ln>
              <a:noFil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8" name="十六角星 67"/>
            <p:cNvSpPr/>
            <p:nvPr/>
          </p:nvSpPr>
          <p:spPr>
            <a:xfrm>
              <a:off x="1547664" y="899265"/>
              <a:ext cx="1217765" cy="1052206"/>
            </a:xfrm>
            <a:prstGeom prst="star16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2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b="1" kern="0" dirty="0">
                <a:solidFill>
                  <a:sysClr val="window" lastClr="FFFFFF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5" name="组合 53"/>
          <p:cNvGrpSpPr/>
          <p:nvPr/>
        </p:nvGrpSpPr>
        <p:grpSpPr>
          <a:xfrm>
            <a:off x="2209799" y="914400"/>
            <a:ext cx="1236319" cy="5105545"/>
            <a:chOff x="2026896" y="-1714093"/>
            <a:chExt cx="1218923" cy="3775280"/>
          </a:xfrm>
        </p:grpSpPr>
        <p:grpSp>
          <p:nvGrpSpPr>
            <p:cNvPr id="6" name="组合 54"/>
            <p:cNvGrpSpPr/>
            <p:nvPr/>
          </p:nvGrpSpPr>
          <p:grpSpPr>
            <a:xfrm>
              <a:off x="2026896" y="258012"/>
              <a:ext cx="1108721" cy="1803175"/>
              <a:chOff x="1465147" y="296099"/>
              <a:chExt cx="1217765" cy="1980519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1877732" y="296099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465147" y="1224412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2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 smtClean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7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2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8" name="组合 43"/>
          <p:cNvGrpSpPr/>
          <p:nvPr/>
        </p:nvGrpSpPr>
        <p:grpSpPr>
          <a:xfrm>
            <a:off x="2209800" y="-990600"/>
            <a:ext cx="1160119" cy="4705203"/>
            <a:chOff x="2102024" y="-1714093"/>
            <a:chExt cx="1143795" cy="3479248"/>
          </a:xfrm>
        </p:grpSpPr>
        <p:grpSp>
          <p:nvGrpSpPr>
            <p:cNvPr id="9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2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 smtClean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2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40506" y="3048000"/>
            <a:ext cx="2812517" cy="3638096"/>
          </a:xfrm>
          <a:prstGeom prst="rect">
            <a:avLst/>
          </a:prstGeom>
        </p:spPr>
      </p:pic>
      <p:grpSp>
        <p:nvGrpSpPr>
          <p:cNvPr id="11" name="组合 14"/>
          <p:cNvGrpSpPr/>
          <p:nvPr/>
        </p:nvGrpSpPr>
        <p:grpSpPr>
          <a:xfrm>
            <a:off x="3368874" y="533400"/>
            <a:ext cx="5775126" cy="1676401"/>
            <a:chOff x="1554665" y="1140603"/>
            <a:chExt cx="11631068" cy="1833911"/>
          </a:xfrm>
        </p:grpSpPr>
        <p:sp>
          <p:nvSpPr>
            <p:cNvPr id="16" name="圆角矩形 1"/>
            <p:cNvSpPr/>
            <p:nvPr/>
          </p:nvSpPr>
          <p:spPr>
            <a:xfrm>
              <a:off x="1554665" y="1223963"/>
              <a:ext cx="11631068" cy="1750551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72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2944" y="1140603"/>
              <a:ext cx="10332789" cy="944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endParaRPr lang="zh-CN" altLang="en-US" sz="4300" kern="0" dirty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12" name="组合 42"/>
          <p:cNvGrpSpPr/>
          <p:nvPr/>
        </p:nvGrpSpPr>
        <p:grpSpPr>
          <a:xfrm>
            <a:off x="2223039" y="-2971800"/>
            <a:ext cx="1160120" cy="4705203"/>
            <a:chOff x="2102023" y="-1714093"/>
            <a:chExt cx="1143796" cy="3479248"/>
          </a:xfrm>
        </p:grpSpPr>
        <p:grpSp>
          <p:nvGrpSpPr>
            <p:cNvPr id="13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2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 smtClean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2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50"/>
          <p:cNvGrpSpPr/>
          <p:nvPr/>
        </p:nvGrpSpPr>
        <p:grpSpPr>
          <a:xfrm>
            <a:off x="3311582" y="2514600"/>
            <a:ext cx="6013444" cy="1752600"/>
            <a:chOff x="1793712" y="1891058"/>
            <a:chExt cx="11076951" cy="1917271"/>
          </a:xfrm>
        </p:grpSpPr>
        <p:sp>
          <p:nvSpPr>
            <p:cNvPr id="52" name="圆角矩形 1"/>
            <p:cNvSpPr/>
            <p:nvPr/>
          </p:nvSpPr>
          <p:spPr>
            <a:xfrm>
              <a:off x="1793712" y="1891058"/>
              <a:ext cx="10743495" cy="1917271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72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300" kern="0" dirty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571451" y="2141137"/>
              <a:ext cx="10299212" cy="1326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Sưu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tầm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các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bài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thơ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,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bài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hát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,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tranh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ảnh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,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truyện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về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Bác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Hồ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,… </a:t>
              </a:r>
            </a:p>
          </p:txBody>
        </p:sp>
      </p:grpSp>
      <p:grpSp>
        <p:nvGrpSpPr>
          <p:cNvPr id="18" name="组合 70"/>
          <p:cNvGrpSpPr/>
          <p:nvPr/>
        </p:nvGrpSpPr>
        <p:grpSpPr>
          <a:xfrm>
            <a:off x="3276600" y="4668484"/>
            <a:ext cx="5656205" cy="1640119"/>
            <a:chOff x="2110311" y="1329731"/>
            <a:chExt cx="9009483" cy="1794221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1"/>
              <a:ext cx="8851939" cy="1794221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72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838562" y="1557620"/>
              <a:ext cx="8281232" cy="1326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Sưu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tầm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các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tấm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gương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Cháu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ngoan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Bác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2800" kern="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Hồ</a:t>
              </a:r>
              <a:r>
                <a:rPr lang="en-US" altLang="zh-CN" sz="2800" kern="0" dirty="0" smtClean="0">
                  <a:solidFill>
                    <a:srgbClr val="002060"/>
                  </a:solidFill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.</a:t>
              </a:r>
              <a:endParaRPr lang="zh-CN" altLang="en-US" sz="2800" kern="0" dirty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36" name="矩形 52"/>
          <p:cNvSpPr/>
          <p:nvPr/>
        </p:nvSpPr>
        <p:spPr>
          <a:xfrm>
            <a:off x="3733800" y="685800"/>
            <a:ext cx="559122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Ghi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nhớ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và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thực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hiện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tốt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Năm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điều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Bác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Hồ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dạy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thiếu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niên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,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nhi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2800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đồng</a:t>
            </a:r>
            <a:r>
              <a:rPr lang="en-US" altLang="zh-CN" sz="2800" kern="0" dirty="0" smtClean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. 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795468"/>
            <a:ext cx="9144000" cy="7653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40701"/>
            <a:ext cx="3763232" cy="3376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71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POP3体W12" pitchFamily="81" charset="-122"/>
                <a:ea typeface="华康POP3体W12" pitchFamily="81" charset="-122"/>
              </a:rPr>
              <a:t>CHÀO TẠM BIỆT CÁC EM</a:t>
            </a:r>
            <a:r>
              <a:rPr lang="zh-CN" altLang="en-US" sz="48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POP3体W12" pitchFamily="81" charset="-122"/>
                <a:ea typeface="华康POP3体W12" pitchFamily="81" charset="-122"/>
              </a:rPr>
              <a:t>！</a:t>
            </a:r>
            <a:endParaRPr lang="zh-CN" altLang="en-US" sz="48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POP3体W12" pitchFamily="81" charset="-122"/>
              <a:ea typeface="华康POP3体W12" pitchFamily="81" charset="-122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7" y="1659723"/>
            <a:ext cx="2261778" cy="36002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00400" y="1447800"/>
            <a:ext cx="4453214" cy="933717"/>
          </a:xfrm>
          <a:prstGeom prst="rect">
            <a:avLst/>
          </a:prstGeom>
          <a:solidFill>
            <a:schemeClr val="bg1"/>
          </a:solidFill>
          <a:effectLst>
            <a:outerShdw blurRad="444500" dist="177800" dir="414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276600"/>
            <a:ext cx="6387326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BÀI HÁT: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Ai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yêu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Bác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Hồ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Chí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Minh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hơn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thiếu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niên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nhi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đồng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CN" sz="2800" b="1" dirty="0" err="1" smtClean="0">
                <a:solidFill>
                  <a:schemeClr val="tx1"/>
                </a:solidFill>
              </a:rPr>
              <a:t>Nhạc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và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lời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: 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Phong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Nhã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Ai-Yeu-Bac-Ho-Chi-Minh-Various-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" y="58674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8288795" y="968456"/>
            <a:ext cx="633788" cy="898707"/>
            <a:chOff x="11050288" y="954351"/>
            <a:chExt cx="844941" cy="898707"/>
          </a:xfrm>
        </p:grpSpPr>
        <p:sp>
          <p:nvSpPr>
            <p:cNvPr id="30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30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57"/>
          <p:cNvSpPr txBox="1"/>
          <p:nvPr/>
        </p:nvSpPr>
        <p:spPr>
          <a:xfrm>
            <a:off x="838200" y="2514600"/>
            <a:ext cx="8077200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zh-CN" altLang="en-US" sz="32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39"/>
          <p:cNvGrpSpPr/>
          <p:nvPr/>
        </p:nvGrpSpPr>
        <p:grpSpPr>
          <a:xfrm>
            <a:off x="-228601" y="457200"/>
            <a:ext cx="5328708" cy="2738924"/>
            <a:chOff x="721704" y="2422911"/>
            <a:chExt cx="3036277" cy="1433404"/>
          </a:xfrm>
        </p:grpSpPr>
        <p:grpSp>
          <p:nvGrpSpPr>
            <p:cNvPr id="5" name="组合 40"/>
            <p:cNvGrpSpPr/>
            <p:nvPr/>
          </p:nvGrpSpPr>
          <p:grpSpPr>
            <a:xfrm>
              <a:off x="1025634" y="2422911"/>
              <a:ext cx="2234241" cy="1433404"/>
              <a:chOff x="3464228" y="2075322"/>
              <a:chExt cx="3712898" cy="2382054"/>
            </a:xfrm>
            <a:solidFill>
              <a:srgbClr val="7FDADB"/>
            </a:solidFill>
          </p:grpSpPr>
          <p:sp>
            <p:nvSpPr>
              <p:cNvPr id="43" name="椭圆 42"/>
              <p:cNvSpPr/>
              <p:nvPr/>
            </p:nvSpPr>
            <p:spPr>
              <a:xfrm>
                <a:off x="4567793" y="2075322"/>
                <a:ext cx="1847713" cy="17468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5099717" y="3030450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24941" y="3098602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012259" y="2523551"/>
                <a:ext cx="1052745" cy="10527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464228" y="3021778"/>
                <a:ext cx="1198101" cy="1198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694500" y="2585014"/>
                <a:ext cx="1104636" cy="11046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818352" y="2938205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60"/>
            <p:cNvSpPr txBox="1"/>
            <p:nvPr/>
          </p:nvSpPr>
          <p:spPr>
            <a:xfrm>
              <a:off x="721704" y="2981216"/>
              <a:ext cx="3036277" cy="47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 smtClean="0">
                  <a:latin typeface="Times New Roman" pitchFamily="18" charset="0"/>
                  <a:cs typeface="Times New Roman" pitchFamily="18" charset="0"/>
                </a:rPr>
                <a:t>HOẠT ĐỘNG 1</a:t>
              </a:r>
              <a:endParaRPr lang="zh-CN" alt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3"/>
          <p:cNvGrpSpPr>
            <a:grpSpLocks noChangeAspect="1"/>
          </p:cNvGrpSpPr>
          <p:nvPr/>
        </p:nvGrpSpPr>
        <p:grpSpPr bwMode="auto">
          <a:xfrm rot="20521541" flipH="1">
            <a:off x="7720968" y="851305"/>
            <a:ext cx="479262" cy="721871"/>
            <a:chOff x="2678" y="933"/>
            <a:chExt cx="2080" cy="2350"/>
          </a:xfrm>
          <a:solidFill>
            <a:srgbClr val="206F6F"/>
          </a:solidFill>
        </p:grpSpPr>
        <p:sp>
          <p:nvSpPr>
            <p:cNvPr id="71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76"/>
          <p:cNvGrpSpPr/>
          <p:nvPr/>
        </p:nvGrpSpPr>
        <p:grpSpPr>
          <a:xfrm>
            <a:off x="914400" y="533400"/>
            <a:ext cx="850407" cy="876188"/>
            <a:chOff x="550389" y="5845949"/>
            <a:chExt cx="1133729" cy="876188"/>
          </a:xfrm>
        </p:grpSpPr>
        <p:sp>
          <p:nvSpPr>
            <p:cNvPr id="78" name="Freeform 5"/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"/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7"/>
          <p:cNvSpPr txBox="1"/>
          <p:nvPr/>
        </p:nvSpPr>
        <p:spPr>
          <a:xfrm>
            <a:off x="4191000" y="2667000"/>
            <a:ext cx="2514600" cy="7194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i="0" dirty="0" err="1" smtClean="0">
                <a:solidFill>
                  <a:srgbClr val="00B0F0"/>
                </a:solidFill>
                <a:latin typeface="Times New Roman" pitchFamily="18" charset="0"/>
              </a:rPr>
              <a:t>Tìm</a:t>
            </a:r>
            <a:r>
              <a:rPr lang="en-US" altLang="en-US" sz="3600" b="1" i="0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hiểu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nội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 dung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v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đặt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tên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cho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các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bức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ảnh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00B0F0"/>
                </a:solidFill>
                <a:latin typeface="Times New Roman" pitchFamily="18" charset="0"/>
              </a:rPr>
              <a:t>sau</a:t>
            </a:r>
            <a:r>
              <a:rPr lang="en-US" altLang="en-US" sz="3600" b="1" i="0" dirty="0">
                <a:solidFill>
                  <a:srgbClr val="00B0F0"/>
                </a:solidFill>
                <a:latin typeface="Times New Roman" pitchFamily="18" charset="0"/>
              </a:rPr>
              <a:t>:</a:t>
            </a:r>
            <a:endParaRPr lang="en-US" altLang="en-US" sz="36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Kinh_yeu_Bac_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6972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inh_yeu_Bac_H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91380"/>
            <a:ext cx="4648200" cy="59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2743200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vi-VN" sz="2800" b="1" dirty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vi-VN" sz="2800" b="1" dirty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đón</a:t>
            </a:r>
            <a:r>
              <a:rPr lang="en-US" altLang="vi-VN" sz="2800" b="1" dirty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altLang="vi-VN" sz="2800" b="1" dirty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altLang="vi-VN" sz="2800" b="1" dirty="0" smtClean="0">
              <a:solidFill>
                <a:schemeClr val="hlin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thiếu</a:t>
            </a:r>
            <a:r>
              <a:rPr lang="en-US" altLang="vi-VN" sz="2800" b="1" dirty="0" smtClean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</a:t>
            </a:r>
            <a:r>
              <a:rPr lang="en-US" altLang="vi-VN" sz="2800" b="1" dirty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altLang="vi-VN" sz="2800" b="1" dirty="0" err="1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Phủ</a:t>
            </a:r>
            <a:r>
              <a:rPr lang="en-US" altLang="vi-VN" sz="2800" b="1" dirty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</a:t>
            </a:r>
            <a:r>
              <a:rPr lang="en-US" altLang="vi-VN" sz="2800" b="1" dirty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tịch</a:t>
            </a:r>
            <a:r>
              <a:rPr lang="en-US" altLang="vi-VN" sz="2800" b="1" dirty="0">
                <a:solidFill>
                  <a:schemeClr val="hlin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hlin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209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1:</a:t>
            </a:r>
            <a:endParaRPr lang="en-US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5826233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130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943600"/>
            <a:ext cx="6701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múa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hát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1999"/>
            <a:ext cx="4343400" cy="5936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3:</a:t>
            </a:r>
            <a:endParaRPr lang="en-US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048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Bác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Hồ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bế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nhỏ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400800" cy="4690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867400"/>
            <a:ext cx="153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867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843</Words>
  <Application>Microsoft Office PowerPoint</Application>
  <PresentationFormat>On-screen Show (4:3)</PresentationFormat>
  <Paragraphs>106</Paragraphs>
  <Slides>24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pq</dc:creator>
  <cp:lastModifiedBy>Admin</cp:lastModifiedBy>
  <cp:revision>55</cp:revision>
  <dcterms:created xsi:type="dcterms:W3CDTF">2021-09-11T07:39:47Z</dcterms:created>
  <dcterms:modified xsi:type="dcterms:W3CDTF">2022-06-18T13:55:34Z</dcterms:modified>
</cp:coreProperties>
</file>